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7" r:id="rId2"/>
    <p:sldId id="325" r:id="rId3"/>
    <p:sldId id="324" r:id="rId4"/>
    <p:sldId id="326" r:id="rId5"/>
    <p:sldId id="272" r:id="rId6"/>
    <p:sldId id="296" r:id="rId7"/>
    <p:sldId id="264" r:id="rId8"/>
    <p:sldId id="319" r:id="rId9"/>
    <p:sldId id="266" r:id="rId10"/>
    <p:sldId id="321" r:id="rId11"/>
    <p:sldId id="265" r:id="rId12"/>
    <p:sldId id="322" r:id="rId13"/>
    <p:sldId id="302" r:id="rId14"/>
    <p:sldId id="303" r:id="rId15"/>
    <p:sldId id="271" r:id="rId16"/>
    <p:sldId id="287" r:id="rId17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4083" autoAdjust="0"/>
  </p:normalViewPr>
  <p:slideViewPr>
    <p:cSldViewPr showGuides="1">
      <p:cViewPr varScale="1">
        <p:scale>
          <a:sx n="62" d="100"/>
          <a:sy n="62" d="100"/>
        </p:scale>
        <p:origin x="1164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55" d="100"/>
          <a:sy n="55" d="100"/>
        </p:scale>
        <p:origin x="2392" y="5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A9344C1A-8417-4437-B1FB-A2B0D96F0345}" type="datetimeFigureOut">
              <a:rPr lang="en-US"/>
              <a:pPr>
                <a:defRPr/>
              </a:pPr>
              <a:t>8/8/2022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8531A035-27C5-49BA-8DE3-9A8FCFFAA0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7EB68CDD-7BFE-426F-A9EF-870553A0FDF1}" type="datetimeFigureOut">
              <a:rPr lang="en-US"/>
              <a:pPr>
                <a:defRPr/>
              </a:pPr>
              <a:t>8/8/2022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B3D042C5-2530-4634-9137-B9B8722BEAE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81100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80ABCC65-F68E-4AA0-96EF-6BBDB4BFA3BF}" type="slidenum">
              <a:rPr lang="en-US" altLang="en-US" smtClean="0"/>
              <a:pPr/>
              <a:t>3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>
              <a:lnSpc>
                <a:spcPct val="120000"/>
              </a:lnSpc>
              <a:spcBef>
                <a:spcPct val="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/>
            </a:pPr>
            <a:r>
              <a:rPr kumimoji="1" lang="en-US" altLang="en-US" sz="1800" dirty="0" smtClean="0">
                <a:cs typeface="Times New Roman" panose="02020603050405020304" pitchFamily="18" charset="0"/>
              </a:rPr>
              <a:t> Nonprofits must meet “holder” requirements in the Conservation Easement Act</a:t>
            </a:r>
            <a:endParaRPr kumimoji="1" lang="en-US" altLang="en-US" sz="1650" dirty="0" smtClean="0"/>
          </a:p>
          <a:p>
            <a:pPr lvl="1">
              <a:lnSpc>
                <a:spcPct val="120000"/>
              </a:lnSpc>
              <a:spcBef>
                <a:spcPct val="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/>
            </a:pPr>
            <a:r>
              <a:rPr kumimoji="1" lang="en-US" altLang="en-US" sz="1650" dirty="0" smtClean="0"/>
              <a:t>At least 1/2 of the funding must be for projects with public access.</a:t>
            </a:r>
          </a:p>
          <a:p>
            <a:pPr lvl="1">
              <a:lnSpc>
                <a:spcPct val="120000"/>
              </a:lnSpc>
              <a:spcBef>
                <a:spcPct val="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/>
            </a:pPr>
            <a:r>
              <a:rPr kumimoji="1" lang="en-US" altLang="en-US" sz="1650" dirty="0" smtClean="0"/>
              <a:t>Geographic distribution for a fair allocation throughout the state.</a:t>
            </a:r>
          </a:p>
          <a:p>
            <a:pPr lvl="1">
              <a:lnSpc>
                <a:spcPct val="120000"/>
              </a:lnSpc>
              <a:spcBef>
                <a:spcPct val="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/>
            </a:pPr>
            <a:r>
              <a:rPr kumimoji="1" lang="en-US" altLang="en-US" sz="1650" dirty="0" smtClean="0"/>
              <a:t>Acquisition</a:t>
            </a:r>
            <a:r>
              <a:rPr kumimoji="1" lang="en-US" altLang="en-US" sz="1650" baseline="0" dirty="0" smtClean="0"/>
              <a:t> costs include purchase price and due diligence costs</a:t>
            </a:r>
            <a:endParaRPr kumimoji="1" lang="en-US" altLang="en-US" sz="165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3D042C5-2530-4634-9137-B9B8722BEAEC}" type="slidenum">
              <a:rPr lang="en-US" altLang="en-US" smtClean="0"/>
              <a:pPr>
                <a:defRPr/>
              </a:pPr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638102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81100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Note: we will help applicants with their applications if submitted at least two weeks in advance of due date.</a:t>
            </a:r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38C77DB9-4ED4-4BBA-98B6-A78CB16A380B}" type="slidenum">
              <a:rPr lang="en-US" altLang="en-US" smtClean="0"/>
              <a:pPr/>
              <a:t>6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81100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DD5750AF-2469-4BE8-9DF5-4E1FD256A059}" type="slidenum">
              <a:rPr lang="en-US" altLang="en-US" smtClean="0"/>
              <a:pPr/>
              <a:t>14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81100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EE252E3F-3057-45F4-AA98-B23AD5C191D6}" type="slidenum">
              <a:rPr lang="en-US" altLang="en-US" smtClean="0"/>
              <a:pPr/>
              <a:t>15</a:t>
            </a:fld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590808"/>
            <a:ext cx="7696200" cy="1470025"/>
          </a:xfrm>
        </p:spPr>
        <p:txBody>
          <a:bodyPr/>
          <a:lstStyle>
            <a:lvl1pPr algn="ctr">
              <a:defRPr sz="375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4191000"/>
            <a:ext cx="7772400" cy="16764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5225"/>
            <a:ext cx="2133600" cy="4762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248400" y="6245225"/>
            <a:ext cx="2133600" cy="4762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F5F343BE-E47F-4235-8ADC-B63ACBD5104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922665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header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09600" y="1371600"/>
            <a:ext cx="8077200" cy="838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609600" y="2286008"/>
            <a:ext cx="8077200" cy="3840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96D335-568A-4A8D-B8C3-1E3210BD29C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421818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636A5C-5B19-48B8-9B83-89C34037BDD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839850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8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891" indent="0">
              <a:buNone/>
              <a:defRPr sz="1351"/>
            </a:lvl2pPr>
            <a:lvl3pPr marL="685783" indent="0">
              <a:buNone/>
              <a:defRPr sz="1200"/>
            </a:lvl3pPr>
            <a:lvl4pPr marL="1028674" indent="0">
              <a:buNone/>
              <a:defRPr sz="1051"/>
            </a:lvl4pPr>
            <a:lvl5pPr marL="1371566" indent="0">
              <a:buNone/>
              <a:defRPr sz="1051"/>
            </a:lvl5pPr>
            <a:lvl6pPr marL="1714457" indent="0">
              <a:buNone/>
              <a:defRPr sz="1051"/>
            </a:lvl6pPr>
            <a:lvl7pPr marL="2057349" indent="0">
              <a:buNone/>
              <a:defRPr sz="1051"/>
            </a:lvl7pPr>
            <a:lvl8pPr marL="2400240" indent="0">
              <a:buNone/>
              <a:defRPr sz="1051"/>
            </a:lvl8pPr>
            <a:lvl9pPr marL="2743131" indent="0">
              <a:buNone/>
              <a:defRPr sz="105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0BD69F-47E5-4EA5-8EF5-6C1F63FB254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879609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286008"/>
            <a:ext cx="3962400" cy="38401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1"/>
            </a:lvl4pPr>
            <a:lvl5pPr>
              <a:defRPr sz="1351"/>
            </a:lvl5pPr>
            <a:lvl6pPr>
              <a:defRPr sz="1351"/>
            </a:lvl6pPr>
            <a:lvl7pPr>
              <a:defRPr sz="1351"/>
            </a:lvl7pPr>
            <a:lvl8pPr>
              <a:defRPr sz="1351"/>
            </a:lvl8pPr>
            <a:lvl9pPr>
              <a:defRPr sz="1351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2286008"/>
            <a:ext cx="3962400" cy="38401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1"/>
            </a:lvl4pPr>
            <a:lvl5pPr>
              <a:defRPr sz="1351"/>
            </a:lvl5pPr>
            <a:lvl6pPr>
              <a:defRPr sz="1351"/>
            </a:lvl6pPr>
            <a:lvl7pPr>
              <a:defRPr sz="1351"/>
            </a:lvl7pPr>
            <a:lvl8pPr>
              <a:defRPr sz="1351"/>
            </a:lvl8pPr>
            <a:lvl9pPr>
              <a:defRPr sz="1351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E638F0-8ADA-4D99-9D87-24867F6320E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408312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1371600"/>
            <a:ext cx="8077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2286002"/>
            <a:ext cx="8077200" cy="384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209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51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3124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51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51"/>
            </a:lvl1pPr>
          </a:lstStyle>
          <a:p>
            <a:pPr>
              <a:defRPr/>
            </a:pPr>
            <a:fld id="{AD440D8D-07DA-4D86-9661-14FB254CE18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8" r:id="rId1"/>
    <p:sldLayoutId id="2147483919" r:id="rId2"/>
    <p:sldLayoutId id="2147483915" r:id="rId3"/>
    <p:sldLayoutId id="2147483916" r:id="rId4"/>
    <p:sldLayoutId id="2147483917" r:id="rId5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5pPr>
      <a:lvl6pPr marL="342891"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6pPr>
      <a:lvl7pPr marL="685783"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7pPr>
      <a:lvl8pPr marL="1028674"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8pPr>
      <a:lvl9pPr marL="1371566"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9pPr>
    </p:titleStyle>
    <p:bodyStyle>
      <a:lvl1pPr marL="255588" indent="-255588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55625" indent="-212725" algn="l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</a:defRPr>
      </a:lvl2pPr>
      <a:lvl3pPr marL="855663" indent="-169863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198563" indent="-169863" algn="l" rtl="0" eaLnBrk="0" fontAlgn="base" hangingPunct="0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</a:defRPr>
      </a:lvl4pPr>
      <a:lvl5pPr marL="1541463" indent="-169863" algn="l" rtl="0" eaLnBrk="0" fontAlgn="base" hangingPunct="0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5pPr>
      <a:lvl6pPr marL="1885904" indent="-171446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6pPr>
      <a:lvl7pPr marL="2228795" indent="-171446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7pPr>
      <a:lvl8pPr marL="2571686" indent="-171446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8pPr>
      <a:lvl9pPr marL="2914578" indent="-171446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1pPr>
      <a:lvl2pPr marL="342891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4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9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1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vanhde.org/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vanhde.org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vanhde.org/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vafwis.dgif.virginia.gov/fwis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cmap2.vims.edu/SocialVulnerability/SocioVul_SS.html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s://www.dcr.virginia.gov/land-conservation/vlcf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cr.virginia.gov/land-conservation/federal-state-grants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Larry.Mikkelson@dcr.Virginia.gov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www.dcr.virginia.gov/recreational_planning/vop.shtml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Grp="1" noChangeArrowheads="1"/>
          </p:cNvSpPr>
          <p:nvPr>
            <p:ph idx="1"/>
          </p:nvPr>
        </p:nvSpPr>
        <p:spPr>
          <a:xfrm>
            <a:off x="533400" y="1905000"/>
            <a:ext cx="8077200" cy="2862322"/>
          </a:xfrm>
        </p:spPr>
        <p:txBody>
          <a:bodyPr>
            <a:spAutoFit/>
          </a:bodyPr>
          <a:lstStyle/>
          <a:p>
            <a:pPr marL="257168" indent="-257168" algn="ctr" eaLnBrk="1" hangingPunct="1">
              <a:spcBef>
                <a:spcPct val="50000"/>
              </a:spcBef>
              <a:buNone/>
              <a:defRPr/>
            </a:pPr>
            <a:r>
              <a:rPr lang="en-US" sz="36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bertus" pitchFamily="34" charset="0"/>
              </a:rPr>
              <a:t>Virginia Land </a:t>
            </a:r>
            <a:r>
              <a:rPr lang="en-US" sz="36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bertus" pitchFamily="34" charset="0"/>
              </a:rPr>
              <a:t>Conservation Foundation </a:t>
            </a:r>
            <a:endParaRPr lang="en-US" sz="36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bertus" pitchFamily="34" charset="0"/>
            </a:endParaRPr>
          </a:p>
          <a:p>
            <a:pPr marL="257168" indent="-257168" algn="ctr" eaLnBrk="1" hangingPunct="1">
              <a:spcBef>
                <a:spcPct val="50000"/>
              </a:spcBef>
              <a:buNone/>
              <a:defRPr/>
            </a:pPr>
            <a:r>
              <a:rPr lang="en-US" sz="36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bertus" pitchFamily="34" charset="0"/>
              </a:rPr>
              <a:t>FY23 Grant </a:t>
            </a:r>
            <a:r>
              <a:rPr lang="en-US" sz="36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bertus" pitchFamily="34" charset="0"/>
              </a:rPr>
              <a:t>Round</a:t>
            </a:r>
          </a:p>
          <a:p>
            <a:pPr marL="257168" indent="-257168" algn="ctr" eaLnBrk="1" hangingPunct="1">
              <a:spcBef>
                <a:spcPct val="50000"/>
              </a:spcBef>
              <a:buNone/>
              <a:defRPr/>
            </a:pPr>
            <a:r>
              <a:rPr lang="en-US" sz="36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bertus" pitchFamily="34" charset="0"/>
              </a:rPr>
              <a:t>Grant Workshop</a:t>
            </a:r>
            <a:endParaRPr lang="en-US" sz="36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bertus" pitchFamily="34" charset="0"/>
            </a:endParaRPr>
          </a:p>
        </p:txBody>
      </p:sp>
      <p:pic>
        <p:nvPicPr>
          <p:cNvPr id="6147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5181600"/>
            <a:ext cx="4727575" cy="1360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" r="5312"/>
          <a:stretch>
            <a:fillRect/>
          </a:stretch>
        </p:blipFill>
        <p:spPr bwMode="auto">
          <a:xfrm>
            <a:off x="827090" y="2514602"/>
            <a:ext cx="7551737" cy="402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152400" y="1144590"/>
            <a:ext cx="8834438" cy="1677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defTabSz="909638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09638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09638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09638">
              <a:spcBef>
                <a:spcPct val="20000"/>
              </a:spcBef>
              <a:buChar char="–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09638">
              <a:spcBef>
                <a:spcPct val="20000"/>
              </a:spcBef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096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096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096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096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lang="en-US" altLang="en-US" sz="2000" b="1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2.	Virginia Nature Based Recreation Access Model Identified Need - </a:t>
            </a:r>
            <a:r>
              <a:rPr lang="en-US" altLang="en-US" sz="200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For parcels that will provide </a:t>
            </a:r>
            <a:r>
              <a:rPr lang="en-US" altLang="en-US" sz="2000" u="sng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public access</a:t>
            </a:r>
            <a:r>
              <a:rPr lang="en-US" altLang="en-US" sz="200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, does the project demonstrate a </a:t>
            </a:r>
            <a:r>
              <a:rPr lang="en-US" altLang="en-US" sz="2000" u="sng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need</a:t>
            </a:r>
            <a:r>
              <a:rPr lang="en-US" altLang="en-US" sz="200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for land or water access based on the Nature Based Recreation Access Model?</a:t>
            </a:r>
          </a:p>
          <a:p>
            <a:pPr algn="ctr"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lang="en-US" altLang="en-US" sz="200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Find the Rec Access Model at: </a:t>
            </a:r>
            <a:r>
              <a:rPr lang="en-US" altLang="en-US" sz="2000" b="1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https://vanhde.org/</a:t>
            </a:r>
            <a:r>
              <a:rPr lang="en-US" altLang="en-US" sz="2000" b="1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>
              <a:lnSpc>
                <a:spcPct val="90000"/>
              </a:lnSpc>
              <a:spcBef>
                <a:spcPct val="50000"/>
              </a:spcBef>
              <a:buFontTx/>
              <a:buNone/>
            </a:pPr>
            <a:endParaRPr lang="en-US" altLang="en-US" sz="1500"/>
          </a:p>
        </p:txBody>
      </p:sp>
      <p:sp>
        <p:nvSpPr>
          <p:cNvPr id="2" name="Oval 1"/>
          <p:cNvSpPr/>
          <p:nvPr/>
        </p:nvSpPr>
        <p:spPr>
          <a:xfrm>
            <a:off x="609600" y="5165725"/>
            <a:ext cx="1905000" cy="1371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5" name="Oval 4"/>
          <p:cNvSpPr/>
          <p:nvPr/>
        </p:nvSpPr>
        <p:spPr>
          <a:xfrm>
            <a:off x="6781802" y="3184525"/>
            <a:ext cx="1597025" cy="609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n>
                <a:solidFill>
                  <a:schemeClr val="tx1"/>
                </a:solidFill>
              </a:ln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5"/>
          <p:cNvSpPr>
            <a:spLocks noChangeArrowheads="1"/>
          </p:cNvSpPr>
          <p:nvPr/>
        </p:nvSpPr>
        <p:spPr bwMode="auto">
          <a:xfrm>
            <a:off x="1600202" y="1714500"/>
            <a:ext cx="3603625" cy="30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000" y="1143002"/>
            <a:ext cx="8763000" cy="2085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en-US" sz="2000" b="1" dirty="0">
                <a:latin typeface="Calibri" panose="020F0502020204030204" pitchFamily="34" charset="0"/>
                <a:cs typeface="Times New Roman" panose="02020603050405020304" pitchFamily="18" charset="0"/>
              </a:rPr>
              <a:t>3. Water Quality Benefit - </a:t>
            </a:r>
            <a:r>
              <a:rPr lang="en-US" sz="2000" dirty="0">
                <a:latin typeface="Calibri" pitchFamily="34" charset="0"/>
                <a:ea typeface="Times New Roman" pitchFamily="18" charset="0"/>
              </a:rPr>
              <a:t>Does the project protect water quality beyond the minimum 35’-wide permanent vegetated riparian buffer on perennial streams, rivers, shorelines, and waterbodies with perennial outflow? </a:t>
            </a:r>
          </a:p>
          <a:p>
            <a:pPr algn="ctr">
              <a:defRPr/>
            </a:pPr>
            <a:r>
              <a:rPr lang="en-US" sz="2000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Find USA Topo maps at: </a:t>
            </a:r>
            <a:r>
              <a:rPr lang="en-US" altLang="en-US" sz="2000" b="1" dirty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https://vanhde.org/</a:t>
            </a:r>
            <a:r>
              <a:rPr lang="en-US" alt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>
              <a:defRPr/>
            </a:pPr>
            <a:endParaRPr lang="en-US" sz="1651" dirty="0">
              <a:latin typeface="Calibri" pitchFamily="34" charset="0"/>
              <a:ea typeface="Times New Roman" pitchFamily="18" charset="0"/>
            </a:endParaRPr>
          </a:p>
          <a:p>
            <a:pPr>
              <a:defRPr/>
            </a:pPr>
            <a:endParaRPr lang="en-US" sz="1651" dirty="0">
              <a:latin typeface="Calibri" pitchFamily="34" charset="0"/>
            </a:endParaRPr>
          </a:p>
          <a:p>
            <a:pPr eaLnBrk="1" hangingPunct="1">
              <a:defRPr/>
            </a:pPr>
            <a:endParaRPr lang="en-US" sz="1651" dirty="0">
              <a:latin typeface="Arial" charset="0"/>
              <a:cs typeface="+mn-cs"/>
            </a:endParaRPr>
          </a:p>
        </p:txBody>
      </p:sp>
      <p:pic>
        <p:nvPicPr>
          <p:cNvPr id="1741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r="5313"/>
          <a:stretch>
            <a:fillRect/>
          </a:stretch>
        </p:blipFill>
        <p:spPr bwMode="auto">
          <a:xfrm>
            <a:off x="1093790" y="2586038"/>
            <a:ext cx="7337425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val 2"/>
          <p:cNvSpPr/>
          <p:nvPr/>
        </p:nvSpPr>
        <p:spPr>
          <a:xfrm>
            <a:off x="3657600" y="4514850"/>
            <a:ext cx="990600" cy="7429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5791200" y="3429000"/>
            <a:ext cx="381000" cy="609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n>
                <a:solidFill>
                  <a:schemeClr val="tx1"/>
                </a:solidFill>
              </a:ln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7848600" cy="3394075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alt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4. Protection of Cultural Resources - </a:t>
            </a:r>
            <a:r>
              <a:rPr lang="en-US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Is there a local cultural resource on the property that will be protected by this project? </a:t>
            </a:r>
          </a:p>
          <a:p>
            <a:pPr marL="257168" indent="-257168">
              <a:defRPr/>
            </a:pPr>
            <a:r>
              <a:rPr lang="en-US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Examples </a:t>
            </a:r>
            <a:r>
              <a:rPr lang="en-US" alt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include: </a:t>
            </a:r>
            <a:r>
              <a:rPr lang="en-US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remnants of prior settlements or burial sites of enslaved or indigenous people, former segregated schoolhouses, or sites of early racial integration, historic roadbeds or </a:t>
            </a:r>
            <a:r>
              <a:rPr lang="en-US" alt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railbed</a:t>
            </a:r>
            <a:r>
              <a:rPr lang="en-US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systems. </a:t>
            </a:r>
          </a:p>
          <a:p>
            <a:pPr marL="257168" indent="-257168">
              <a:defRPr/>
            </a:pPr>
            <a:r>
              <a:rPr lang="en-US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Provide photos and documentation. Tell us about the cultural importance of the </a:t>
            </a:r>
            <a:r>
              <a:rPr lang="en-US" alt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site and how it will be protected.</a:t>
            </a:r>
            <a:endParaRPr lang="en-US" alt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57168" indent="-257168">
              <a:defRPr/>
            </a:pPr>
            <a:r>
              <a:rPr lang="en-US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Provide educational opportunities open to the public.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7002" y="3429000"/>
            <a:ext cx="1984375" cy="29721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6402" y="4114802"/>
            <a:ext cx="3798237" cy="240823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04800" y="1073150"/>
            <a:ext cx="8001000" cy="166981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000" b="1" dirty="0">
                <a:latin typeface="Calibri" pitchFamily="34" charset="0"/>
                <a:cs typeface="+mn-cs"/>
              </a:rPr>
              <a:t>5. Additional </a:t>
            </a:r>
            <a:r>
              <a:rPr lang="en-US" sz="2000" b="1" i="1" dirty="0" err="1">
                <a:latin typeface="Calibri" pitchFamily="34" charset="0"/>
                <a:cs typeface="+mn-cs"/>
              </a:rPr>
              <a:t>ConserveVirginia</a:t>
            </a:r>
            <a:r>
              <a:rPr lang="en-US" sz="2000" b="1" i="1" dirty="0">
                <a:latin typeface="Calibri" pitchFamily="34" charset="0"/>
                <a:cs typeface="+mn-cs"/>
              </a:rPr>
              <a:t> </a:t>
            </a:r>
            <a:r>
              <a:rPr lang="en-US" sz="2000" b="1" dirty="0">
                <a:latin typeface="Calibri" pitchFamily="34" charset="0"/>
                <a:cs typeface="+mn-cs"/>
              </a:rPr>
              <a:t>Values - </a:t>
            </a:r>
            <a:r>
              <a:rPr lang="en-US" sz="2000" dirty="0">
                <a:latin typeface="Calibri" pitchFamily="34" charset="0"/>
                <a:cs typeface="+mn-cs"/>
              </a:rPr>
              <a:t>Does the project protect additional </a:t>
            </a:r>
            <a:r>
              <a:rPr lang="en-US" sz="2000" i="1" dirty="0" err="1">
                <a:latin typeface="Calibri" pitchFamily="34" charset="0"/>
                <a:cs typeface="+mn-cs"/>
              </a:rPr>
              <a:t>ConserveVirginia</a:t>
            </a:r>
            <a:r>
              <a:rPr lang="en-US" sz="2000" dirty="0">
                <a:latin typeface="Calibri" pitchFamily="34" charset="0"/>
                <a:cs typeface="+mn-cs"/>
              </a:rPr>
              <a:t> values in perpetuity?</a:t>
            </a:r>
          </a:p>
          <a:p>
            <a:pPr eaLnBrk="1" hangingPunct="1">
              <a:defRPr/>
            </a:pPr>
            <a:endParaRPr lang="en-US" sz="800" dirty="0">
              <a:solidFill>
                <a:srgbClr val="000000"/>
              </a:solidFill>
              <a:latin typeface="Calibri" pitchFamily="34" charset="0"/>
              <a:cs typeface="Times New Roman" pitchFamily="18" charset="0"/>
            </a:endParaRPr>
          </a:p>
          <a:p>
            <a:pPr eaLnBrk="1" hangingPunct="1">
              <a:defRPr/>
            </a:pPr>
            <a:r>
              <a:rPr lang="en-US" sz="2000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Find </a:t>
            </a:r>
            <a:r>
              <a:rPr lang="en-US" sz="2000" dirty="0" err="1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ConserveVirginia</a:t>
            </a:r>
            <a:r>
              <a:rPr lang="en-US" sz="2000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 at: </a:t>
            </a:r>
            <a:r>
              <a:rPr lang="en-US" altLang="en-US" sz="2000" b="1" dirty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https://vanhde.org/</a:t>
            </a:r>
            <a:r>
              <a:rPr lang="en-US" alt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eaLnBrk="1" hangingPunct="1">
              <a:defRPr/>
            </a:pPr>
            <a:endParaRPr lang="en-US" sz="1651" dirty="0">
              <a:latin typeface="Calibri" pitchFamily="34" charset="0"/>
              <a:cs typeface="+mn-cs"/>
            </a:endParaRPr>
          </a:p>
          <a:p>
            <a:pPr eaLnBrk="1" hangingPunct="1">
              <a:defRPr/>
            </a:pPr>
            <a:endParaRPr lang="en-US" dirty="0">
              <a:latin typeface="Calibri" pitchFamily="34" charset="0"/>
              <a:cs typeface="+mn-cs"/>
            </a:endParaRPr>
          </a:p>
        </p:txBody>
      </p:sp>
      <p:pic>
        <p:nvPicPr>
          <p:cNvPr id="19459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31" r="4863"/>
          <a:stretch>
            <a:fillRect/>
          </a:stretch>
        </p:blipFill>
        <p:spPr bwMode="auto">
          <a:xfrm>
            <a:off x="304800" y="2362200"/>
            <a:ext cx="7924800" cy="429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Arrow Connector 2"/>
          <p:cNvCxnSpPr/>
          <p:nvPr/>
        </p:nvCxnSpPr>
        <p:spPr>
          <a:xfrm flipH="1">
            <a:off x="1752600" y="2895600"/>
            <a:ext cx="2743200" cy="167640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61" name="TextBox 4"/>
          <p:cNvSpPr txBox="1">
            <a:spLocks noChangeArrowheads="1"/>
          </p:cNvSpPr>
          <p:nvPr/>
        </p:nvSpPr>
        <p:spPr bwMode="auto">
          <a:xfrm>
            <a:off x="5562600" y="1546225"/>
            <a:ext cx="3352800" cy="1631950"/>
          </a:xfrm>
          <a:prstGeom prst="rect">
            <a:avLst/>
          </a:prstGeom>
          <a:solidFill>
            <a:schemeClr val="bg1"/>
          </a:solidFill>
          <a:ln w="12700">
            <a:solidFill>
              <a:srgbClr val="0070C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000" b="1" i="1" dirty="0">
                <a:latin typeface="Calibri" panose="020F0502020204030204" pitchFamily="34" charset="0"/>
                <a:cs typeface="Calibri" panose="020F0502020204030204" pitchFamily="34" charset="0"/>
              </a:rPr>
              <a:t>Any questions: </a:t>
            </a:r>
            <a:r>
              <a:rPr lang="en-US" alt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Gina DiCicco</a:t>
            </a:r>
            <a:r>
              <a:rPr lang="en-US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Land Conservation Specialist</a:t>
            </a:r>
            <a:br>
              <a:rPr lang="en-US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VA DCR</a:t>
            </a:r>
            <a:br>
              <a:rPr lang="en-US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(804) </a:t>
            </a:r>
            <a:r>
              <a:rPr lang="en-US" alt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837-1819 </a:t>
            </a:r>
            <a:endParaRPr lang="en-US" alt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Gina.Dicicco@dcr.virginia.gov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5"/>
          <p:cNvSpPr>
            <a:spLocks noChangeArrowheads="1"/>
          </p:cNvSpPr>
          <p:nvPr/>
        </p:nvSpPr>
        <p:spPr bwMode="auto">
          <a:xfrm>
            <a:off x="1592265" y="1828800"/>
            <a:ext cx="3602037" cy="30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402" y="1066800"/>
            <a:ext cx="8839199" cy="34344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altLang="en-US" sz="2000" b="1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6. Wildlife Value - </a:t>
            </a:r>
            <a:r>
              <a:rPr lang="en-US" sz="2000" dirty="0">
                <a:latin typeface="Calibri" pitchFamily="34" charset="0"/>
                <a:ea typeface="Times New Roman" pitchFamily="18" charset="0"/>
              </a:rPr>
              <a:t>Does the project benefit wildlife, habitat, and human/wildlife interaction? </a:t>
            </a:r>
            <a:r>
              <a:rPr lang="en-US" b="1" dirty="0">
                <a:latin typeface="Calibri" pitchFamily="34" charset="0"/>
                <a:ea typeface="Times New Roman" pitchFamily="18" charset="0"/>
              </a:rPr>
              <a:t>Max. 10 points</a:t>
            </a:r>
            <a:r>
              <a:rPr lang="en-US" dirty="0">
                <a:latin typeface="Calibri" pitchFamily="34" charset="0"/>
                <a:ea typeface="Times New Roman" pitchFamily="18" charset="0"/>
              </a:rPr>
              <a:t>.</a:t>
            </a:r>
            <a:endParaRPr lang="en-US" dirty="0">
              <a:latin typeface="Calibri" pitchFamily="34" charset="0"/>
            </a:endParaRPr>
          </a:p>
          <a:p>
            <a:pPr marL="172637" indent="-172637">
              <a:spcBef>
                <a:spcPts val="451"/>
              </a:spcBef>
              <a:buFont typeface="Wingdings" pitchFamily="2" charset="2"/>
              <a:buChar char="§"/>
              <a:defRPr/>
            </a:pPr>
            <a:r>
              <a:rPr lang="en-US" sz="2000" dirty="0">
                <a:latin typeface="Calibri" pitchFamily="34" charset="0"/>
                <a:ea typeface="Times New Roman" pitchFamily="18" charset="0"/>
              </a:rPr>
              <a:t>Identify wildlife presence = 1 </a:t>
            </a:r>
            <a:r>
              <a:rPr lang="en-US" sz="2000" dirty="0" smtClean="0">
                <a:latin typeface="Calibri" pitchFamily="34" charset="0"/>
                <a:ea typeface="Times New Roman" pitchFamily="18" charset="0"/>
              </a:rPr>
              <a:t>point; if </a:t>
            </a:r>
            <a:r>
              <a:rPr lang="en-US" sz="2000" dirty="0">
                <a:latin typeface="Calibri" pitchFamily="34" charset="0"/>
                <a:ea typeface="Times New Roman" pitchFamily="18" charset="0"/>
              </a:rPr>
              <a:t>DWR Species of Greatest </a:t>
            </a:r>
            <a:r>
              <a:rPr lang="en-US" sz="2000" dirty="0" smtClean="0">
                <a:latin typeface="Calibri" pitchFamily="34" charset="0"/>
                <a:ea typeface="Times New Roman" pitchFamily="18" charset="0"/>
              </a:rPr>
              <a:t>Conservation </a:t>
            </a:r>
            <a:r>
              <a:rPr lang="en-US" sz="2000" dirty="0">
                <a:latin typeface="Calibri" pitchFamily="34" charset="0"/>
                <a:ea typeface="Times New Roman" pitchFamily="18" charset="0"/>
              </a:rPr>
              <a:t>Need or State or Federally listed T&amp;E is present = additional 3 </a:t>
            </a:r>
            <a:r>
              <a:rPr lang="en-US" sz="2000" dirty="0" smtClean="0">
                <a:latin typeface="Calibri" pitchFamily="34" charset="0"/>
                <a:ea typeface="Times New Roman" pitchFamily="18" charset="0"/>
              </a:rPr>
              <a:t>points</a:t>
            </a:r>
            <a:endParaRPr lang="en-US" sz="2000" dirty="0">
              <a:latin typeface="Calibri" pitchFamily="34" charset="0"/>
              <a:ea typeface="Times New Roman" pitchFamily="18" charset="0"/>
            </a:endParaRPr>
          </a:p>
          <a:p>
            <a:pPr marL="172637" indent="-172637">
              <a:spcBef>
                <a:spcPts val="451"/>
              </a:spcBef>
              <a:buFont typeface="Wingdings" pitchFamily="2" charset="2"/>
              <a:buChar char="§"/>
              <a:defRPr/>
            </a:pPr>
            <a:r>
              <a:rPr lang="en-US" sz="2000" dirty="0">
                <a:latin typeface="Calibri" pitchFamily="34" charset="0"/>
              </a:rPr>
              <a:t>Protect wildlife habitat = 1 point; If </a:t>
            </a:r>
            <a:r>
              <a:rPr lang="en-US" sz="2000" dirty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</a:rPr>
              <a:t>DWR Species of Greatest </a:t>
            </a:r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</a:rPr>
              <a:t>Conservation </a:t>
            </a:r>
            <a:r>
              <a:rPr lang="en-US" sz="2000" dirty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</a:rPr>
              <a:t>Need or State or Federally listed T&amp;E is protected = additional 4 points</a:t>
            </a:r>
          </a:p>
          <a:p>
            <a:pPr marL="172637" indent="-172637">
              <a:spcBef>
                <a:spcPts val="451"/>
              </a:spcBef>
              <a:buFont typeface="Wingdings" pitchFamily="2" charset="2"/>
              <a:buChar char="§"/>
              <a:defRPr/>
            </a:pPr>
            <a:r>
              <a:rPr lang="en-US" sz="2000" dirty="0">
                <a:latin typeface="Calibri" pitchFamily="34" charset="0"/>
              </a:rPr>
              <a:t>Public access to view, hunt, or fish wildlife = 1 point</a:t>
            </a:r>
          </a:p>
          <a:p>
            <a:pPr eaLnBrk="1" hangingPunct="1">
              <a:defRPr/>
            </a:pPr>
            <a:endParaRPr lang="en-US" sz="600" b="1" dirty="0">
              <a:latin typeface="Calibri" panose="020F0502020204030204" pitchFamily="34" charset="0"/>
              <a:cs typeface="Calibri" panose="020F0502020204030204" pitchFamily="34" charset="0"/>
              <a:hlinkClick r:id="rId3"/>
            </a:endParaRPr>
          </a:p>
          <a:p>
            <a:pPr eaLnBrk="1" hangingPunct="1">
              <a:defRPr/>
            </a:pP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https://vafwis.dgif.virginia.gov/fwis/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451"/>
              </a:spcBef>
              <a:defRPr/>
            </a:pPr>
            <a:endParaRPr lang="en-US" sz="2000" dirty="0">
              <a:latin typeface="Calibri" pitchFamily="34" charset="0"/>
            </a:endParaRPr>
          </a:p>
          <a:p>
            <a:pPr eaLnBrk="1" hangingPunct="1">
              <a:defRPr/>
            </a:pPr>
            <a:endParaRPr lang="en-US" sz="1651" dirty="0">
              <a:latin typeface="Arial" charset="0"/>
              <a:cs typeface="+mn-cs"/>
            </a:endParaRPr>
          </a:p>
        </p:txBody>
      </p:sp>
      <p:sp>
        <p:nvSpPr>
          <p:cNvPr id="20484" name="TextBox 2"/>
          <p:cNvSpPr txBox="1">
            <a:spLocks noChangeArrowheads="1"/>
          </p:cNvSpPr>
          <p:nvPr/>
        </p:nvSpPr>
        <p:spPr bwMode="auto">
          <a:xfrm>
            <a:off x="152401" y="4693756"/>
            <a:ext cx="3445668" cy="1823576"/>
          </a:xfrm>
          <a:prstGeom prst="rect">
            <a:avLst/>
          </a:prstGeom>
          <a:noFill/>
          <a:ln w="15875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ts val="450"/>
              </a:spcBef>
            </a:pPr>
            <a:r>
              <a:rPr lang="en-US" altLang="en-US" sz="2000" b="1" i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Any questions: </a:t>
            </a:r>
          </a:p>
          <a:p>
            <a:pPr>
              <a:spcBef>
                <a:spcPts val="450"/>
              </a:spcBef>
            </a:pPr>
            <a:r>
              <a:rPr lang="en-US" altLang="en-US" sz="2000" b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Becky Gwynn, </a:t>
            </a:r>
            <a:r>
              <a:rPr lang="en-US" altLang="en-US" i="1">
                <a:ea typeface="Times New Roman" panose="02020603050405020304" pitchFamily="18" charset="0"/>
                <a:cs typeface="Calibri" panose="020F0502020204030204" pitchFamily="34" charset="0"/>
              </a:rPr>
              <a:t>Deputy Director</a:t>
            </a:r>
            <a:endParaRPr lang="en-US" altLang="en-US" sz="200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r>
              <a:rPr lang="en-US" altLang="en-US" sz="200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Va Dept. of Wildlife Resources</a:t>
            </a:r>
          </a:p>
          <a:p>
            <a:pPr>
              <a:spcBef>
                <a:spcPts val="450"/>
              </a:spcBef>
            </a:pPr>
            <a:r>
              <a:rPr lang="en-US" altLang="en-US" sz="200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Becky.Gwynn@dwr.virginia.gov</a:t>
            </a:r>
          </a:p>
          <a:p>
            <a:pPr>
              <a:spcBef>
                <a:spcPts val="450"/>
              </a:spcBef>
            </a:pPr>
            <a:r>
              <a:rPr lang="en-US" altLang="en-US" sz="200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(804) 593-2043</a:t>
            </a:r>
          </a:p>
        </p:txBody>
      </p:sp>
      <p:pic>
        <p:nvPicPr>
          <p:cNvPr id="20485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75" b="14325"/>
          <a:stretch/>
        </p:blipFill>
        <p:spPr bwMode="auto">
          <a:xfrm>
            <a:off x="3674267" y="4109645"/>
            <a:ext cx="5257800" cy="2506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l 1"/>
          <p:cNvSpPr/>
          <p:nvPr/>
        </p:nvSpPr>
        <p:spPr>
          <a:xfrm>
            <a:off x="3505200" y="5171682"/>
            <a:ext cx="920750" cy="77191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992188"/>
            <a:ext cx="8839200" cy="172354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000" b="1" dirty="0">
                <a:latin typeface="Calibri" pitchFamily="34" charset="0"/>
                <a:cs typeface="+mn-cs"/>
              </a:rPr>
              <a:t>7. Public Access</a:t>
            </a:r>
            <a:r>
              <a:rPr lang="en-US" sz="2000" dirty="0">
                <a:latin typeface="Calibri" pitchFamily="34" charset="0"/>
                <a:cs typeface="+mn-cs"/>
              </a:rPr>
              <a:t> - Does the project provide public or visual access?</a:t>
            </a:r>
          </a:p>
          <a:p>
            <a:pPr marL="172637" indent="-172637" eaLnBrk="1" hangingPunct="1">
              <a:buFont typeface="Wingdings" pitchFamily="2" charset="2"/>
              <a:buChar char="§"/>
              <a:defRPr/>
            </a:pPr>
            <a:endParaRPr lang="en-US" sz="1000" dirty="0">
              <a:latin typeface="Calibri" pitchFamily="34" charset="0"/>
              <a:cs typeface="+mn-cs"/>
            </a:endParaRPr>
          </a:p>
          <a:p>
            <a:pPr eaLnBrk="1" hangingPunct="1">
              <a:defRPr/>
            </a:pPr>
            <a:r>
              <a:rPr lang="en-US" sz="2000" b="1" dirty="0">
                <a:latin typeface="Calibri" pitchFamily="34" charset="0"/>
              </a:rPr>
              <a:t>8. Underserved Communities</a:t>
            </a:r>
            <a:r>
              <a:rPr lang="en-US" sz="2000" dirty="0">
                <a:latin typeface="Calibri" pitchFamily="34" charset="0"/>
              </a:rPr>
              <a:t> – Does the project benefit an underserved or socially vulnerable community? VIMS Social Vulnerability Index : </a:t>
            </a:r>
            <a:r>
              <a:rPr lang="en-US" dirty="0">
                <a:hlinkClick r:id="rId3"/>
              </a:rPr>
              <a:t>http://cmap2.vims.edu/SocialVulnerability/SocioVul_SS.html</a:t>
            </a:r>
            <a:r>
              <a:rPr lang="en-US" dirty="0"/>
              <a:t> </a:t>
            </a:r>
          </a:p>
          <a:p>
            <a:pPr eaLnBrk="1" hangingPunct="1">
              <a:defRPr/>
            </a:pPr>
            <a:endParaRPr lang="en-US" dirty="0">
              <a:latin typeface="Calibri" pitchFamily="34" charset="0"/>
              <a:cs typeface="+mn-cs"/>
            </a:endParaRPr>
          </a:p>
        </p:txBody>
      </p:sp>
      <p:pic>
        <p:nvPicPr>
          <p:cNvPr id="22532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22" t="15532" r="5005" b="8636"/>
          <a:stretch/>
        </p:blipFill>
        <p:spPr bwMode="auto">
          <a:xfrm>
            <a:off x="53182" y="2572544"/>
            <a:ext cx="6934200" cy="3694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TextBox 4"/>
          <p:cNvSpPr txBox="1">
            <a:spLocks noChangeArrowheads="1"/>
          </p:cNvSpPr>
          <p:nvPr/>
        </p:nvSpPr>
        <p:spPr bwMode="auto">
          <a:xfrm>
            <a:off x="7239000" y="2270729"/>
            <a:ext cx="1905000" cy="3354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 dirty="0">
                <a:latin typeface="Calibri" panose="020F0502020204030204" pitchFamily="34" charset="0"/>
              </a:rPr>
              <a:t>9. Ratio of Match to Total Project Cost </a:t>
            </a:r>
            <a:r>
              <a:rPr lang="en-US" altLang="en-US" dirty="0">
                <a:latin typeface="Calibri" panose="020F0502020204030204" pitchFamily="34" charset="0"/>
              </a:rPr>
              <a:t>– </a:t>
            </a:r>
            <a:r>
              <a:rPr lang="en-US" altLang="en-US" sz="2000" dirty="0" smtClean="0">
                <a:latin typeface="Calibri" panose="020F0502020204030204" pitchFamily="34" charset="0"/>
              </a:rPr>
              <a:t>Is </a:t>
            </a:r>
            <a:r>
              <a:rPr lang="en-US" altLang="en-US" sz="2000" dirty="0">
                <a:latin typeface="Calibri" panose="020F0502020204030204" pitchFamily="34" charset="0"/>
              </a:rPr>
              <a:t>the applicant </a:t>
            </a:r>
            <a:r>
              <a:rPr lang="en-US" altLang="en-US" sz="2000" dirty="0" smtClean="0">
                <a:latin typeface="Calibri" panose="020F0502020204030204" pitchFamily="34" charset="0"/>
              </a:rPr>
              <a:t>providing 60</a:t>
            </a:r>
            <a:r>
              <a:rPr lang="en-US" altLang="en-US" sz="2000" dirty="0">
                <a:latin typeface="Calibri" panose="020F0502020204030204" pitchFamily="34" charset="0"/>
              </a:rPr>
              <a:t>% </a:t>
            </a:r>
            <a:r>
              <a:rPr lang="en-US" altLang="en-US" sz="2000" dirty="0" smtClean="0">
                <a:latin typeface="Calibri" panose="020F0502020204030204" pitchFamily="34" charset="0"/>
              </a:rPr>
              <a:t>or more of the funding and did they include an appraisal?</a:t>
            </a:r>
            <a:endParaRPr lang="en-US" altLang="en-US" sz="2000" b="1" u="sng" dirty="0">
              <a:latin typeface="Calibri" panose="020F0502020204030204" pitchFamily="34" charset="0"/>
            </a:endParaRPr>
          </a:p>
          <a:p>
            <a:pPr eaLnBrk="1" hangingPunct="1"/>
            <a:endParaRPr lang="en-US" altLang="en-US" dirty="0">
              <a:latin typeface="Calibri" panose="020F0502020204030204" pitchFamily="34" charset="0"/>
            </a:endParaRPr>
          </a:p>
          <a:p>
            <a:endParaRPr lang="en-US" altLang="en-US" dirty="0"/>
          </a:p>
        </p:txBody>
      </p:sp>
      <p:sp>
        <p:nvSpPr>
          <p:cNvPr id="9" name="Oval 8"/>
          <p:cNvSpPr/>
          <p:nvPr/>
        </p:nvSpPr>
        <p:spPr>
          <a:xfrm>
            <a:off x="762000" y="2951061"/>
            <a:ext cx="990600" cy="59531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22535" name="Pictur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352800"/>
            <a:ext cx="1325563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2"/>
          <p:cNvSpPr>
            <a:spLocks noChangeArrowheads="1"/>
          </p:cNvSpPr>
          <p:nvPr/>
        </p:nvSpPr>
        <p:spPr bwMode="auto">
          <a:xfrm>
            <a:off x="3914752" y="948744"/>
            <a:ext cx="5076848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altLang="en-US" b="1" dirty="0" smtClean="0">
                <a:latin typeface="Calibri" panose="020F0502020204030204" pitchFamily="34" charset="0"/>
              </a:rPr>
              <a:t>VLCF </a:t>
            </a:r>
            <a:r>
              <a:rPr lang="en-US" altLang="en-US" b="1" dirty="0">
                <a:latin typeface="Calibri" panose="020F0502020204030204" pitchFamily="34" charset="0"/>
              </a:rPr>
              <a:t>Grant Manual </a:t>
            </a:r>
            <a:r>
              <a:rPr lang="en-US" altLang="en-US" b="1" dirty="0" smtClean="0">
                <a:latin typeface="Calibri" panose="020F0502020204030204" pitchFamily="34" charset="0"/>
              </a:rPr>
              <a:t>&amp; </a:t>
            </a:r>
            <a:r>
              <a:rPr lang="en-US" altLang="en-US" b="1" dirty="0" smtClean="0">
                <a:latin typeface="Calibri" panose="020F0502020204030204" pitchFamily="34" charset="0"/>
              </a:rPr>
              <a:t>Application: </a:t>
            </a:r>
            <a:endParaRPr lang="en-US" altLang="en-US" sz="2000" b="1" dirty="0" smtClean="0">
              <a:latin typeface="Calibri" panose="020F0502020204030204" pitchFamily="34" charset="0"/>
            </a:endParaRP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altLang="en-US" sz="2000" b="1" dirty="0" smtClean="0">
                <a:latin typeface="Calibri" panose="020F0502020204030204" pitchFamily="34" charset="0"/>
                <a:hlinkClick r:id="rId2"/>
              </a:rPr>
              <a:t>https</a:t>
            </a:r>
            <a:r>
              <a:rPr lang="en-US" altLang="en-US" sz="2000" b="1" dirty="0">
                <a:latin typeface="Calibri" panose="020F0502020204030204" pitchFamily="34" charset="0"/>
                <a:hlinkClick r:id="rId2"/>
              </a:rPr>
              <a:t>://</a:t>
            </a:r>
            <a:r>
              <a:rPr lang="en-US" altLang="en-US" sz="2000" b="1" dirty="0" smtClean="0">
                <a:latin typeface="Calibri" panose="020F0502020204030204" pitchFamily="34" charset="0"/>
                <a:hlinkClick r:id="rId2"/>
              </a:rPr>
              <a:t>www.dcr.virginia.gov/land-conservation/vlcf</a:t>
            </a:r>
            <a:r>
              <a:rPr lang="en-US" altLang="en-US" sz="2000" b="1" dirty="0" smtClean="0">
                <a:latin typeface="Calibri" panose="020F0502020204030204" pitchFamily="34" charset="0"/>
              </a:rPr>
              <a:t> </a:t>
            </a:r>
            <a:endParaRPr lang="en-US" altLang="en-US" sz="1800" b="1" dirty="0">
              <a:latin typeface="Calibri" panose="020F0502020204030204" pitchFamily="34" charset="0"/>
            </a:endParaRPr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en-US" altLang="en-US" b="1" dirty="0">
              <a:latin typeface="Calibri" panose="020F0502020204030204" pitchFamily="34" charset="0"/>
            </a:endParaRPr>
          </a:p>
        </p:txBody>
      </p:sp>
      <p:sp>
        <p:nvSpPr>
          <p:cNvPr id="24580" name="TextBox 1"/>
          <p:cNvSpPr txBox="1">
            <a:spLocks noChangeArrowheads="1"/>
          </p:cNvSpPr>
          <p:nvPr/>
        </p:nvSpPr>
        <p:spPr bwMode="auto">
          <a:xfrm>
            <a:off x="4463670" y="2514600"/>
            <a:ext cx="4214808" cy="3471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en-US" sz="2400" b="1" dirty="0">
                <a:latin typeface="Calibri" panose="020F0502020204030204" pitchFamily="34" charset="0"/>
              </a:rPr>
              <a:t>Questions?</a:t>
            </a:r>
          </a:p>
          <a:p>
            <a:pPr eaLnBrk="1" hangingPunct="1">
              <a:lnSpc>
                <a:spcPct val="90000"/>
              </a:lnSpc>
            </a:pPr>
            <a:endParaRPr lang="en-US" altLang="en-US" sz="2400" b="1" dirty="0">
              <a:latin typeface="Calibri" panose="020F0502020204030204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200" b="1" dirty="0">
                <a:solidFill>
                  <a:srgbClr val="0070C0"/>
                </a:solidFill>
                <a:latin typeface="Calibri" panose="020F0502020204030204" pitchFamily="34" charset="0"/>
              </a:rPr>
              <a:t>suzan.bulbulkaya@dcr.virginia.gov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200" b="1" dirty="0">
                <a:latin typeface="Calibri" panose="020F0502020204030204" pitchFamily="34" charset="0"/>
              </a:rPr>
              <a:t>(804) 371-5218</a:t>
            </a:r>
          </a:p>
          <a:p>
            <a:pPr eaLnBrk="1" hangingPunct="1">
              <a:lnSpc>
                <a:spcPct val="90000"/>
              </a:lnSpc>
            </a:pPr>
            <a:endParaRPr lang="en-US" altLang="en-US" sz="2200" b="1" dirty="0">
              <a:latin typeface="Calibri" panose="020F0502020204030204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200" b="1" dirty="0">
                <a:solidFill>
                  <a:srgbClr val="0070C0"/>
                </a:solidFill>
                <a:latin typeface="Calibri" panose="020F0502020204030204" pitchFamily="34" charset="0"/>
              </a:rPr>
              <a:t>larry.mikkelson@dcr.virginia.gov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200" b="1" dirty="0">
                <a:latin typeface="Calibri" panose="020F0502020204030204" pitchFamily="34" charset="0"/>
              </a:rPr>
              <a:t>(804) 337-0046</a:t>
            </a:r>
          </a:p>
          <a:p>
            <a:pPr eaLnBrk="1" hangingPunct="1">
              <a:lnSpc>
                <a:spcPct val="90000"/>
              </a:lnSpc>
            </a:pPr>
            <a:endParaRPr lang="en-US" altLang="en-US" sz="2200" b="1" dirty="0">
              <a:latin typeface="Calibri" panose="020F0502020204030204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200" b="1" dirty="0">
                <a:solidFill>
                  <a:srgbClr val="0070C0"/>
                </a:solidFill>
                <a:latin typeface="Calibri" panose="020F0502020204030204" pitchFamily="34" charset="0"/>
              </a:rPr>
              <a:t>gina.dicicco@dcr.virginia.gov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200" b="1" dirty="0">
                <a:latin typeface="Calibri" panose="020F0502020204030204" pitchFamily="34" charset="0"/>
              </a:rPr>
              <a:t>(804) </a:t>
            </a:r>
            <a:r>
              <a:rPr lang="en-US" altLang="en-US" sz="2200" b="1" dirty="0" smtClean="0">
                <a:latin typeface="Calibri" panose="020F0502020204030204" pitchFamily="34" charset="0"/>
              </a:rPr>
              <a:t>837-1819 </a:t>
            </a:r>
            <a:endParaRPr lang="en-US" altLang="en-US" sz="2200" b="1" dirty="0">
              <a:latin typeface="Calibri" panose="020F0502020204030204" pitchFamily="34" charset="0"/>
            </a:endParaRPr>
          </a:p>
          <a:p>
            <a:endParaRPr lang="en-US" alt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1203960"/>
            <a:ext cx="3602756" cy="539496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4578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9605" y="5867400"/>
            <a:ext cx="3182938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990600"/>
            <a:ext cx="8077200" cy="533400"/>
          </a:xfrm>
        </p:spPr>
        <p:txBody>
          <a:bodyPr/>
          <a:lstStyle/>
          <a:p>
            <a:pPr algn="ctr">
              <a:defRPr/>
            </a:pP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VLCF Workshop 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8700" y="1752600"/>
            <a:ext cx="7086600" cy="4876800"/>
          </a:xfrm>
        </p:spPr>
        <p:txBody>
          <a:bodyPr>
            <a:noAutofit/>
          </a:bodyPr>
          <a:lstStyle/>
          <a:p>
            <a:pPr marL="300037" lvl="1" indent="0">
              <a:buNone/>
              <a:defRPr/>
            </a:pPr>
            <a:r>
              <a:rPr lang="en-US" sz="1400" b="1" dirty="0">
                <a:solidFill>
                  <a:schemeClr val="tx2">
                    <a:lumMod val="75000"/>
                  </a:schemeClr>
                </a:solidFill>
              </a:rPr>
              <a:t>1:00 PM	Overview of VLCF Grant Application Requirements &amp; 			Additional Scoring Criteria</a:t>
            </a:r>
            <a:r>
              <a:rPr lang="en-US" sz="1400" dirty="0">
                <a:solidFill>
                  <a:schemeClr val="tx2">
                    <a:lumMod val="75000"/>
                  </a:schemeClr>
                </a:solidFill>
              </a:rPr>
              <a:t> 	</a:t>
            </a:r>
          </a:p>
          <a:p>
            <a:pPr marL="0" indent="0">
              <a:buNone/>
              <a:defRPr/>
            </a:pPr>
            <a:r>
              <a:rPr lang="en-US" sz="1400" i="1" dirty="0">
                <a:solidFill>
                  <a:schemeClr val="tx2">
                    <a:lumMod val="75000"/>
                  </a:schemeClr>
                </a:solidFill>
              </a:rPr>
              <a:t>		Suzan Bulbulkaya, Dept. of Conservation &amp; Recreation</a:t>
            </a:r>
          </a:p>
          <a:p>
            <a:pPr marL="0" indent="0">
              <a:buNone/>
              <a:defRPr/>
            </a:pPr>
            <a:endParaRPr lang="en-US" sz="400" dirty="0">
              <a:solidFill>
                <a:schemeClr val="tx2">
                  <a:lumMod val="75000"/>
                </a:schemeClr>
              </a:solidFill>
            </a:endParaRPr>
          </a:p>
          <a:p>
            <a:pPr marL="300037" lvl="1" indent="0">
              <a:buNone/>
              <a:defRPr/>
            </a:pPr>
            <a:r>
              <a:rPr lang="en-US" sz="1400" b="1" dirty="0">
                <a:solidFill>
                  <a:schemeClr val="tx2">
                    <a:lumMod val="75000"/>
                  </a:schemeClr>
                </a:solidFill>
              </a:rPr>
              <a:t>1:15 PM	Farmland Preservation Category</a:t>
            </a:r>
          </a:p>
          <a:p>
            <a:pPr marL="0" indent="0">
              <a:buNone/>
              <a:defRPr/>
            </a:pPr>
            <a:r>
              <a:rPr lang="en-US" sz="1400" dirty="0">
                <a:solidFill>
                  <a:schemeClr val="tx2">
                    <a:lumMod val="75000"/>
                  </a:schemeClr>
                </a:solidFill>
              </a:rPr>
              <a:t>		</a:t>
            </a:r>
            <a:r>
              <a:rPr lang="en-US" sz="1400" i="1" dirty="0" smtClean="0">
                <a:solidFill>
                  <a:schemeClr val="tx2">
                    <a:lumMod val="75000"/>
                  </a:schemeClr>
                </a:solidFill>
              </a:rPr>
              <a:t>Brady Deal, </a:t>
            </a:r>
            <a:r>
              <a:rPr lang="en-US" sz="1400" i="1" dirty="0">
                <a:solidFill>
                  <a:schemeClr val="tx2">
                    <a:lumMod val="75000"/>
                  </a:schemeClr>
                </a:solidFill>
              </a:rPr>
              <a:t>Office of Farmland Preservation, </a:t>
            </a:r>
          </a:p>
          <a:p>
            <a:pPr marL="0" indent="0">
              <a:buNone/>
              <a:defRPr/>
            </a:pPr>
            <a:r>
              <a:rPr lang="en-US" sz="1400" i="1" dirty="0">
                <a:solidFill>
                  <a:schemeClr val="tx2">
                    <a:lumMod val="75000"/>
                  </a:schemeClr>
                </a:solidFill>
              </a:rPr>
              <a:t>		Dept. of Agriculture &amp; Consumer Services</a:t>
            </a:r>
            <a:endParaRPr lang="en-US" sz="800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  <a:defRPr/>
            </a:pPr>
            <a:r>
              <a:rPr lang="en-US" sz="400" i="1" dirty="0">
                <a:solidFill>
                  <a:schemeClr val="tx2">
                    <a:lumMod val="75000"/>
                  </a:schemeClr>
                </a:solidFill>
              </a:rPr>
              <a:t>	</a:t>
            </a:r>
            <a:endParaRPr lang="en-US" sz="400" dirty="0">
              <a:solidFill>
                <a:schemeClr val="tx2">
                  <a:lumMod val="75000"/>
                </a:schemeClr>
              </a:solidFill>
            </a:endParaRPr>
          </a:p>
          <a:p>
            <a:pPr marL="300037" lvl="1" indent="0">
              <a:buNone/>
              <a:defRPr/>
            </a:pPr>
            <a:r>
              <a:rPr lang="en-US" sz="1400" b="1" dirty="0">
                <a:solidFill>
                  <a:schemeClr val="tx2">
                    <a:lumMod val="75000"/>
                  </a:schemeClr>
                </a:solidFill>
              </a:rPr>
              <a:t>1:30 PM	Forest Preservation Category</a:t>
            </a:r>
            <a:endParaRPr lang="en-US" sz="1400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  <a:defRPr/>
            </a:pPr>
            <a:r>
              <a:rPr lang="en-US" sz="1400" i="1" dirty="0">
                <a:solidFill>
                  <a:schemeClr val="tx2">
                    <a:lumMod val="75000"/>
                  </a:schemeClr>
                </a:solidFill>
              </a:rPr>
              <a:t>		Karl Didier, Forestland Conservation Program, Dept. of Forestry</a:t>
            </a:r>
            <a:endParaRPr lang="en-US" sz="400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  <a:defRPr/>
            </a:pPr>
            <a:r>
              <a:rPr lang="en-US" sz="4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endParaRPr lang="en-US" sz="400" dirty="0">
              <a:solidFill>
                <a:schemeClr val="tx2">
                  <a:lumMod val="75000"/>
                </a:schemeClr>
              </a:solidFill>
            </a:endParaRPr>
          </a:p>
          <a:p>
            <a:pPr marL="300037" lvl="1" indent="0">
              <a:buNone/>
              <a:defRPr/>
            </a:pPr>
            <a:r>
              <a:rPr lang="en-US" sz="1400" b="1" dirty="0">
                <a:solidFill>
                  <a:schemeClr val="tx2">
                    <a:lumMod val="75000"/>
                  </a:schemeClr>
                </a:solidFill>
              </a:rPr>
              <a:t>1:45 PM	Historic Resources Category </a:t>
            </a:r>
          </a:p>
          <a:p>
            <a:pPr marL="0" indent="0">
              <a:buNone/>
              <a:defRPr/>
            </a:pPr>
            <a:r>
              <a:rPr lang="en-US" sz="1400" dirty="0">
                <a:solidFill>
                  <a:schemeClr val="tx2">
                    <a:lumMod val="75000"/>
                  </a:schemeClr>
                </a:solidFill>
              </a:rPr>
              <a:t>		</a:t>
            </a:r>
            <a:r>
              <a:rPr lang="en-US" sz="1400" i="1" dirty="0">
                <a:solidFill>
                  <a:schemeClr val="tx2">
                    <a:lumMod val="75000"/>
                  </a:schemeClr>
                </a:solidFill>
              </a:rPr>
              <a:t>Karri Richardson, Division of Preservation Incentives, </a:t>
            </a:r>
          </a:p>
          <a:p>
            <a:pPr marL="0" indent="0">
              <a:buNone/>
              <a:defRPr/>
            </a:pPr>
            <a:r>
              <a:rPr lang="en-US" sz="1400" i="1" dirty="0">
                <a:solidFill>
                  <a:schemeClr val="tx2">
                    <a:lumMod val="75000"/>
                  </a:schemeClr>
                </a:solidFill>
              </a:rPr>
              <a:t>		Dept. of Historic Resources</a:t>
            </a:r>
            <a:r>
              <a:rPr lang="en-US" sz="14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endParaRPr lang="en-US" sz="400" b="1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  <a:defRPr/>
            </a:pPr>
            <a:endParaRPr lang="en-US" sz="400" dirty="0">
              <a:solidFill>
                <a:schemeClr val="tx2">
                  <a:lumMod val="75000"/>
                </a:schemeClr>
              </a:solidFill>
            </a:endParaRPr>
          </a:p>
          <a:p>
            <a:pPr marL="300037" lvl="1" indent="0">
              <a:buNone/>
              <a:defRPr/>
            </a:pPr>
            <a:r>
              <a:rPr lang="en-US" sz="1400" b="1" dirty="0">
                <a:solidFill>
                  <a:schemeClr val="tx2">
                    <a:lumMod val="75000"/>
                  </a:schemeClr>
                </a:solidFill>
              </a:rPr>
              <a:t>2:00 PM	Natural Areas Category </a:t>
            </a:r>
          </a:p>
          <a:p>
            <a:pPr marL="0" indent="0">
              <a:buNone/>
              <a:defRPr/>
            </a:pPr>
            <a:r>
              <a:rPr lang="en-US" sz="1400" dirty="0">
                <a:solidFill>
                  <a:schemeClr val="tx2">
                    <a:lumMod val="75000"/>
                  </a:schemeClr>
                </a:solidFill>
              </a:rPr>
              <a:t>		</a:t>
            </a:r>
            <a:r>
              <a:rPr lang="en-US" sz="1400" i="1" dirty="0">
                <a:solidFill>
                  <a:schemeClr val="tx2">
                    <a:lumMod val="75000"/>
                  </a:schemeClr>
                </a:solidFill>
              </a:rPr>
              <a:t>Rob Evans, Division of Natural Heritage, DCR</a:t>
            </a:r>
            <a:endParaRPr lang="en-US" sz="400" i="1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  <a:defRPr/>
            </a:pPr>
            <a:endParaRPr lang="en-US" sz="400" dirty="0">
              <a:solidFill>
                <a:schemeClr val="tx2">
                  <a:lumMod val="75000"/>
                </a:schemeClr>
              </a:solidFill>
            </a:endParaRPr>
          </a:p>
          <a:p>
            <a:pPr marL="300037" lvl="1" indent="0">
              <a:buNone/>
              <a:defRPr/>
            </a:pPr>
            <a:r>
              <a:rPr lang="en-US" sz="1400" b="1" dirty="0">
                <a:solidFill>
                  <a:schemeClr val="tx2">
                    <a:lumMod val="75000"/>
                  </a:schemeClr>
                </a:solidFill>
              </a:rPr>
              <a:t>2:15 PM	Open Space and Parks Category </a:t>
            </a:r>
          </a:p>
          <a:p>
            <a:pPr marL="0" indent="0">
              <a:buNone/>
              <a:defRPr/>
            </a:pPr>
            <a:r>
              <a:rPr lang="en-US" sz="1400" dirty="0">
                <a:solidFill>
                  <a:schemeClr val="tx2">
                    <a:lumMod val="75000"/>
                  </a:schemeClr>
                </a:solidFill>
              </a:rPr>
              <a:t>		</a:t>
            </a:r>
            <a:r>
              <a:rPr lang="en-US" sz="1400" i="1" dirty="0">
                <a:solidFill>
                  <a:schemeClr val="tx2">
                    <a:lumMod val="75000"/>
                  </a:schemeClr>
                </a:solidFill>
              </a:rPr>
              <a:t>Kristal McKelvey, Planning &amp; Recreation Resources Div., DCR</a:t>
            </a:r>
            <a:endParaRPr lang="en-US" sz="400" i="1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  <a:defRPr/>
            </a:pPr>
            <a:endParaRPr lang="en-US" sz="400" dirty="0">
              <a:solidFill>
                <a:schemeClr val="tx2">
                  <a:lumMod val="75000"/>
                </a:schemeClr>
              </a:solidFill>
            </a:endParaRPr>
          </a:p>
          <a:p>
            <a:pPr marL="300037" lvl="1" indent="0">
              <a:buNone/>
              <a:defRPr/>
            </a:pPr>
            <a:r>
              <a:rPr lang="en-US" sz="1400" b="1" dirty="0">
                <a:solidFill>
                  <a:schemeClr val="tx2">
                    <a:lumMod val="75000"/>
                  </a:schemeClr>
                </a:solidFill>
              </a:rPr>
              <a:t>2:30 PM	Questions from the audience</a:t>
            </a:r>
          </a:p>
          <a:p>
            <a:pPr marL="0" indent="0">
              <a:buNone/>
              <a:defRPr/>
            </a:pPr>
            <a:r>
              <a:rPr lang="en-US" sz="1400" dirty="0">
                <a:solidFill>
                  <a:schemeClr val="tx2">
                    <a:lumMod val="75000"/>
                  </a:schemeClr>
                </a:solidFill>
              </a:rPr>
              <a:t> </a:t>
            </a:r>
          </a:p>
          <a:p>
            <a:pPr>
              <a:defRPr/>
            </a:pPr>
            <a:endParaRPr lang="en-US" sz="14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5852160"/>
            <a:ext cx="3495204" cy="1005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342900" y="1295400"/>
            <a:ext cx="8153400" cy="652465"/>
          </a:xfrm>
        </p:spPr>
        <p:txBody>
          <a:bodyPr/>
          <a:lstStyle/>
          <a:p>
            <a:r>
              <a:rPr lang="en-US" altLang="en-US" dirty="0"/>
              <a:t>VLCF </a:t>
            </a:r>
            <a:r>
              <a:rPr lang="en-US" altLang="en-US" dirty="0" smtClean="0"/>
              <a:t>Program Information</a:t>
            </a:r>
            <a:r>
              <a:rPr lang="en-US" altLang="en-US" dirty="0"/>
              <a:t>		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342900" y="2209800"/>
            <a:ext cx="8458200" cy="4495800"/>
          </a:xfrm>
        </p:spPr>
        <p:txBody>
          <a:bodyPr/>
          <a:lstStyle/>
          <a:p>
            <a:r>
              <a:rPr lang="en-US" altLang="en-US" dirty="0"/>
              <a:t>Record funding available for </a:t>
            </a:r>
            <a:r>
              <a:rPr lang="en-US" altLang="en-US" dirty="0" smtClean="0"/>
              <a:t>FY23 land conservation grants: </a:t>
            </a:r>
            <a:r>
              <a:rPr lang="en-US" altLang="en-US" b="1" dirty="0">
                <a:solidFill>
                  <a:srgbClr val="00B050"/>
                </a:solidFill>
              </a:rPr>
              <a:t>$14.9M</a:t>
            </a:r>
          </a:p>
          <a:p>
            <a:pPr lvl="2">
              <a:lnSpc>
                <a:spcPct val="150000"/>
              </a:lnSpc>
              <a:buClr>
                <a:schemeClr val="tx1"/>
              </a:buClr>
            </a:pPr>
            <a:r>
              <a:rPr lang="en-US" altLang="en-US" sz="2400" b="1" dirty="0" smtClean="0">
                <a:solidFill>
                  <a:srgbClr val="00B050"/>
                </a:solidFill>
              </a:rPr>
              <a:t>$</a:t>
            </a:r>
            <a:r>
              <a:rPr lang="en-US" altLang="en-US" sz="2400" b="1" dirty="0">
                <a:solidFill>
                  <a:srgbClr val="00B050"/>
                </a:solidFill>
              </a:rPr>
              <a:t>12M </a:t>
            </a:r>
            <a:r>
              <a:rPr lang="en-US" altLang="en-US" sz="2400" b="1" dirty="0" smtClean="0">
                <a:solidFill>
                  <a:srgbClr val="00B050"/>
                </a:solidFill>
              </a:rPr>
              <a:t>budget + </a:t>
            </a:r>
            <a:r>
              <a:rPr lang="en-US" altLang="en-US" sz="2400" b="1" dirty="0">
                <a:solidFill>
                  <a:srgbClr val="00B050"/>
                </a:solidFill>
              </a:rPr>
              <a:t>$2.9 M in returned grant funding</a:t>
            </a:r>
            <a:endParaRPr lang="en-US" altLang="en-US" sz="2400" dirty="0"/>
          </a:p>
          <a:p>
            <a:pPr lvl="2">
              <a:lnSpc>
                <a:spcPct val="150000"/>
              </a:lnSpc>
            </a:pPr>
            <a:r>
              <a:rPr lang="en-US" altLang="en-US" sz="2400" dirty="0" smtClean="0"/>
              <a:t>Five </a:t>
            </a:r>
            <a:r>
              <a:rPr lang="en-US" altLang="en-US" sz="2400" dirty="0"/>
              <a:t>categories of </a:t>
            </a:r>
            <a:r>
              <a:rPr lang="en-US" altLang="en-US" sz="2400" dirty="0" smtClean="0"/>
              <a:t>funding:</a:t>
            </a:r>
            <a:endParaRPr lang="en-US" altLang="en-US" sz="2400" dirty="0"/>
          </a:p>
          <a:p>
            <a:pPr lvl="4"/>
            <a:r>
              <a:rPr lang="en-US" altLang="en-US" sz="2200" dirty="0"/>
              <a:t>$2,400,000 for Farmland Preservation</a:t>
            </a:r>
          </a:p>
          <a:p>
            <a:pPr lvl="4"/>
            <a:r>
              <a:rPr lang="en-US" altLang="en-US" sz="2200" dirty="0"/>
              <a:t>$2,800,000 for Forestland Preservation</a:t>
            </a:r>
          </a:p>
          <a:p>
            <a:pPr lvl="4"/>
            <a:r>
              <a:rPr lang="en-US" altLang="en-US" sz="2200" dirty="0"/>
              <a:t>$3,000,000 for Historic Preservation</a:t>
            </a:r>
          </a:p>
          <a:p>
            <a:pPr lvl="4"/>
            <a:r>
              <a:rPr lang="en-US" altLang="en-US" sz="2200" dirty="0"/>
              <a:t>$3,337,440 for Natural Area Protection</a:t>
            </a:r>
          </a:p>
          <a:p>
            <a:pPr lvl="4"/>
            <a:r>
              <a:rPr lang="en-US" altLang="en-US" sz="2200" dirty="0"/>
              <a:t>$3,390,000 for Open Spaces and Parks</a:t>
            </a:r>
          </a:p>
          <a:p>
            <a:pPr lvl="4"/>
            <a:endParaRPr lang="en-US" altLang="en-US" sz="2000" dirty="0"/>
          </a:p>
          <a:p>
            <a:pPr lvl="1"/>
            <a:endParaRPr lang="en-US" altLang="en-US" sz="2000" dirty="0"/>
          </a:p>
          <a:p>
            <a:pPr lvl="1"/>
            <a:endParaRPr lang="en-US" alt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219200"/>
            <a:ext cx="8153400" cy="838200"/>
          </a:xfrm>
        </p:spPr>
        <p:txBody>
          <a:bodyPr/>
          <a:lstStyle/>
          <a:p>
            <a:r>
              <a:rPr lang="en-US" dirty="0" smtClean="0"/>
              <a:t>Program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057400"/>
            <a:ext cx="8534400" cy="4495800"/>
          </a:xfrm>
        </p:spPr>
        <p:txBody>
          <a:bodyPr/>
          <a:lstStyle/>
          <a:p>
            <a:r>
              <a:rPr lang="en-US" altLang="en-US" dirty="0" smtClean="0"/>
              <a:t>Who can apply? </a:t>
            </a:r>
          </a:p>
          <a:p>
            <a:pPr lvl="1"/>
            <a:r>
              <a:rPr lang="en-US" altLang="en-US" dirty="0" smtClean="0"/>
              <a:t>S</a:t>
            </a:r>
            <a:r>
              <a:rPr kumimoji="1" lang="en-US" altLang="en-US" dirty="0" smtClean="0">
                <a:cs typeface="Times New Roman" panose="02020603050405020304" pitchFamily="18" charset="0"/>
              </a:rPr>
              <a:t>tate </a:t>
            </a:r>
            <a:r>
              <a:rPr kumimoji="1" lang="en-US" altLang="en-US" dirty="0" smtClean="0">
                <a:cs typeface="Times New Roman" panose="02020603050405020304" pitchFamily="18" charset="0"/>
              </a:rPr>
              <a:t>&amp; </a:t>
            </a:r>
            <a:r>
              <a:rPr kumimoji="1" lang="en-US" altLang="en-US" dirty="0">
                <a:cs typeface="Times New Roman" panose="02020603050405020304" pitchFamily="18" charset="0"/>
              </a:rPr>
              <a:t>local governmental </a:t>
            </a:r>
            <a:r>
              <a:rPr kumimoji="1" lang="en-US" altLang="en-US" dirty="0" smtClean="0">
                <a:cs typeface="Times New Roman" panose="02020603050405020304" pitchFamily="18" charset="0"/>
              </a:rPr>
              <a:t>bodies, </a:t>
            </a:r>
            <a:r>
              <a:rPr kumimoji="1" lang="en-US" altLang="en-US" dirty="0" smtClean="0">
                <a:cs typeface="Times New Roman" panose="02020603050405020304" pitchFamily="18" charset="0"/>
              </a:rPr>
              <a:t>Virginia Indian Tribes, and qualified nonprofits (“holder” VA Cons. Easement Act). </a:t>
            </a:r>
            <a:endParaRPr kumimoji="1" lang="en-US" altLang="en-US" dirty="0" smtClean="0">
              <a:cs typeface="Times New Roman" panose="02020603050405020304" pitchFamily="18" charset="0"/>
            </a:endParaRPr>
          </a:p>
          <a:p>
            <a:pPr marL="342900" lvl="1" indent="0">
              <a:buNone/>
            </a:pPr>
            <a:endParaRPr kumimoji="1" lang="en-US" altLang="en-US" dirty="0">
              <a:cs typeface="Times New Roman" panose="02020603050405020304" pitchFamily="18" charset="0"/>
            </a:endParaRPr>
          </a:p>
          <a:p>
            <a:r>
              <a:rPr lang="en-US" altLang="en-US" dirty="0" smtClean="0"/>
              <a:t>Match </a:t>
            </a:r>
            <a:r>
              <a:rPr lang="en-US" altLang="en-US" dirty="0" smtClean="0"/>
              <a:t>Requirement:</a:t>
            </a:r>
            <a:endParaRPr lang="en-US" altLang="en-US" dirty="0" smtClean="0"/>
          </a:p>
          <a:p>
            <a:pPr lvl="1"/>
            <a:r>
              <a:rPr lang="en-US" altLang="en-US" dirty="0" smtClean="0"/>
              <a:t>Applicants can seek up to 50% of a project’s </a:t>
            </a:r>
            <a:r>
              <a:rPr lang="en-US" altLang="en-US" dirty="0" smtClean="0"/>
              <a:t>purchase price + due diligence </a:t>
            </a:r>
            <a:r>
              <a:rPr lang="en-US" altLang="en-US" dirty="0" smtClean="0"/>
              <a:t>costs, unless a state agency or Virginia Indian Tribe (100</a:t>
            </a:r>
            <a:r>
              <a:rPr lang="en-US" altLang="en-US" dirty="0" smtClean="0"/>
              <a:t>%).</a:t>
            </a:r>
            <a:endParaRPr lang="en-US" altLang="en-US" dirty="0" smtClean="0"/>
          </a:p>
          <a:p>
            <a:pPr lvl="2">
              <a:buFont typeface="Courier New" panose="02070309020205020404" pitchFamily="49" charset="0"/>
              <a:buChar char="o"/>
            </a:pPr>
            <a:r>
              <a:rPr lang="en-US" sz="1900" dirty="0"/>
              <a:t>Bargain sales (landowner donates a portion of the appraised value of the property)</a:t>
            </a:r>
            <a:endParaRPr lang="en-US" sz="1600" dirty="0"/>
          </a:p>
          <a:p>
            <a:pPr lvl="2">
              <a:buFont typeface="Courier New" panose="02070309020205020404" pitchFamily="49" charset="0"/>
              <a:buChar char="o"/>
            </a:pPr>
            <a:r>
              <a:rPr lang="en-US" sz="1900" dirty="0" smtClean="0"/>
              <a:t>A </a:t>
            </a:r>
            <a:r>
              <a:rPr lang="en-US" sz="1900" dirty="0"/>
              <a:t>list of potential other grant sources:  </a:t>
            </a:r>
          </a:p>
          <a:p>
            <a:pPr marL="342900" lvl="1" indent="0">
              <a:buNone/>
            </a:pPr>
            <a:r>
              <a:rPr lang="en-US" sz="2000" dirty="0">
                <a:hlinkClick r:id="rId3"/>
              </a:rPr>
              <a:t>https://</a:t>
            </a:r>
            <a:r>
              <a:rPr lang="en-US" sz="2000" dirty="0" smtClean="0">
                <a:hlinkClick r:id="rId3"/>
              </a:rPr>
              <a:t>www.dcr.virginia.gov/land-conservation/federal-state-grants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241895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1029"/>
          <p:cNvSpPr txBox="1">
            <a:spLocks noChangeArrowheads="1"/>
          </p:cNvSpPr>
          <p:nvPr/>
        </p:nvSpPr>
        <p:spPr bwMode="auto">
          <a:xfrm>
            <a:off x="228600" y="1143002"/>
            <a:ext cx="81153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3000" b="1" dirty="0">
                <a:latin typeface="+mj-lt"/>
              </a:rPr>
              <a:t>General Program Requirements</a:t>
            </a:r>
            <a:endParaRPr lang="en-US" altLang="en-US" sz="3000" b="1" i="1" dirty="0">
              <a:latin typeface="+mj-lt"/>
            </a:endParaRPr>
          </a:p>
        </p:txBody>
      </p:sp>
      <p:sp>
        <p:nvSpPr>
          <p:cNvPr id="12291" name="Rectangle 1030"/>
          <p:cNvSpPr>
            <a:spLocks noChangeArrowheads="1"/>
          </p:cNvSpPr>
          <p:nvPr/>
        </p:nvSpPr>
        <p:spPr bwMode="auto">
          <a:xfrm>
            <a:off x="533400" y="1828801"/>
            <a:ext cx="8153400" cy="49530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kumimoji="1" lang="en-US" altLang="en-US" sz="2300" dirty="0">
                <a:latin typeface="+mn-lt"/>
                <a:cs typeface="Times New Roman" panose="02020603050405020304" pitchFamily="18" charset="0"/>
              </a:rPr>
              <a:t>Project must protect a </a:t>
            </a:r>
            <a:r>
              <a:rPr kumimoji="1" lang="en-US" altLang="en-US" sz="2300" u="sng" dirty="0">
                <a:latin typeface="+mn-lt"/>
                <a:cs typeface="Times New Roman" panose="02020603050405020304" pitchFamily="18" charset="0"/>
              </a:rPr>
              <a:t>specific</a:t>
            </a:r>
            <a:r>
              <a:rPr kumimoji="1" lang="en-US" altLang="en-US" sz="2300" dirty="0">
                <a:latin typeface="+mn-lt"/>
                <a:cs typeface="Times New Roman" panose="02020603050405020304" pitchFamily="18" charset="0"/>
              </a:rPr>
              <a:t> site, with the parcels clearly identified in the application.</a:t>
            </a:r>
          </a:p>
          <a:p>
            <a:pPr eaLnBrk="1" hangingPunct="1"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kumimoji="1" lang="en-US" sz="2300" dirty="0">
                <a:latin typeface="+mn-lt"/>
                <a:cs typeface="Times New Roman" pitchFamily="18" charset="0"/>
              </a:rPr>
              <a:t>Project should be completed within TWO YEARS;  </a:t>
            </a:r>
            <a:r>
              <a:rPr kumimoji="1" lang="en-US" sz="2300" dirty="0" smtClean="0">
                <a:latin typeface="+mn-lt"/>
                <a:cs typeface="Times New Roman" pitchFamily="18" charset="0"/>
              </a:rPr>
              <a:t>a one-year </a:t>
            </a:r>
            <a:r>
              <a:rPr kumimoji="1" lang="en-US" sz="2300" dirty="0">
                <a:latin typeface="+mn-lt"/>
                <a:cs typeface="Times New Roman" pitchFamily="18" charset="0"/>
              </a:rPr>
              <a:t>extension may be granted. </a:t>
            </a:r>
          </a:p>
          <a:p>
            <a:pPr eaLnBrk="1" hangingPunct="1"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kumimoji="1" lang="en-US" sz="2300" dirty="0">
                <a:latin typeface="+mn-lt"/>
                <a:cs typeface="Times New Roman" pitchFamily="18" charset="0"/>
              </a:rPr>
              <a:t>Projects by nonprofits must have an open-space easement held by a public body.</a:t>
            </a:r>
          </a:p>
          <a:p>
            <a:pPr eaLnBrk="1" hangingPunct="1">
              <a:buClr>
                <a:schemeClr val="tx2"/>
              </a:buClr>
              <a:buFont typeface="Wingdings" panose="05000000000000000000" pitchFamily="2" charset="2"/>
              <a:buChar char="§"/>
              <a:defRPr/>
            </a:pPr>
            <a:endParaRPr kumimoji="1" lang="en-US" altLang="en-US" sz="2300" dirty="0">
              <a:latin typeface="+mn-lt"/>
              <a:cs typeface="Times New Roman" panose="02020603050405020304" pitchFamily="18" charset="0"/>
            </a:endParaRPr>
          </a:p>
          <a:p>
            <a:pPr marL="0" indent="0" eaLnBrk="1" hangingPunct="1">
              <a:buClr>
                <a:schemeClr val="tx2"/>
              </a:buClr>
              <a:buNone/>
              <a:defRPr/>
            </a:pPr>
            <a:endParaRPr kumimoji="1" lang="en-US" altLang="en-US" sz="2300" dirty="0">
              <a:latin typeface="+mn-lt"/>
              <a:cs typeface="Times New Roman" panose="02020603050405020304" pitchFamily="18" charset="0"/>
            </a:endParaRPr>
          </a:p>
          <a:p>
            <a:pPr eaLnBrk="1" hangingPunct="1">
              <a:buClr>
                <a:schemeClr val="tx2"/>
              </a:buClr>
              <a:buFont typeface="Wingdings" panose="05000000000000000000" pitchFamily="2" charset="2"/>
              <a:buChar char="§"/>
              <a:defRPr/>
            </a:pPr>
            <a:endParaRPr kumimoji="1" lang="en-US" altLang="en-US" sz="2300" dirty="0"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0036" y="3884713"/>
            <a:ext cx="4247038" cy="28346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/>
          <a:stretch/>
        </p:blipFill>
        <p:spPr>
          <a:xfrm>
            <a:off x="990600" y="4433353"/>
            <a:ext cx="2227263" cy="228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1029"/>
          <p:cNvSpPr txBox="1">
            <a:spLocks noChangeArrowheads="1"/>
          </p:cNvSpPr>
          <p:nvPr/>
        </p:nvSpPr>
        <p:spPr bwMode="auto">
          <a:xfrm>
            <a:off x="304800" y="1143000"/>
            <a:ext cx="80010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3000" b="1" dirty="0">
                <a:latin typeface="+mj-lt"/>
              </a:rPr>
              <a:t>Grant Manual &amp; Application</a:t>
            </a:r>
            <a:endParaRPr lang="en-US" altLang="en-US" sz="3000" b="1" i="1" dirty="0">
              <a:latin typeface="+mj-lt"/>
            </a:endParaRPr>
          </a:p>
        </p:txBody>
      </p:sp>
      <p:sp>
        <p:nvSpPr>
          <p:cNvPr id="12291" name="Rectangle 1030"/>
          <p:cNvSpPr>
            <a:spLocks noChangeArrowheads="1"/>
          </p:cNvSpPr>
          <p:nvPr/>
        </p:nvSpPr>
        <p:spPr bwMode="auto">
          <a:xfrm>
            <a:off x="533400" y="1981200"/>
            <a:ext cx="84582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>
                <a:schemeClr val="tx1"/>
              </a:buClr>
              <a:defRPr/>
            </a:pPr>
            <a:r>
              <a:rPr kumimoji="1" lang="en-US" alt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Please </a:t>
            </a:r>
            <a:r>
              <a:rPr kumimoji="1"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note the important information in the Appendices:</a:t>
            </a:r>
          </a:p>
          <a:p>
            <a:pPr lvl="1" eaLnBrk="1" hangingPunct="1"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kumimoji="1" lang="en-US" alt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kumimoji="1" lang="en-US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: Checklist of Required </a:t>
            </a:r>
            <a:r>
              <a:rPr kumimoji="1" lang="en-US" alt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Items </a:t>
            </a:r>
            <a:r>
              <a:rPr kumimoji="1" lang="en-US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for a Complete </a:t>
            </a:r>
            <a:r>
              <a:rPr kumimoji="1" lang="en-US" alt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Application</a:t>
            </a:r>
            <a:endParaRPr kumimoji="1" lang="en-US" alt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eaLnBrk="1" hangingPunct="1"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kumimoji="1" lang="en-US" alt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kumimoji="1" lang="en-US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kumimoji="1" lang="en-US" alt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Scoring </a:t>
            </a:r>
            <a:r>
              <a:rPr kumimoji="1" lang="en-US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Sheets </a:t>
            </a:r>
            <a:r>
              <a:rPr kumimoji="1" lang="en-US" alt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for five Categories </a:t>
            </a:r>
            <a:r>
              <a:rPr kumimoji="1" lang="en-US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&amp; Additional Scoring Criteria</a:t>
            </a:r>
          </a:p>
          <a:p>
            <a:pPr lvl="1" eaLnBrk="1" hangingPunct="1"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kumimoji="1" lang="en-US" alt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kumimoji="1" lang="en-US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: Example Match </a:t>
            </a:r>
            <a:r>
              <a:rPr kumimoji="1" lang="en-US" alt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letter</a:t>
            </a:r>
            <a:endParaRPr kumimoji="1" lang="en-US" alt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eaLnBrk="1" hangingPunct="1"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kumimoji="1" lang="en-US" alt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kumimoji="1" lang="en-US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: Required Property Protections and Riparian Buffer Info</a:t>
            </a:r>
          </a:p>
          <a:p>
            <a:pPr marL="457189" lvl="1" indent="0" eaLnBrk="1" hangingPunct="1">
              <a:buClr>
                <a:schemeClr val="tx1"/>
              </a:buClr>
              <a:buNone/>
              <a:defRPr/>
            </a:pPr>
            <a:endParaRPr kumimoji="1" lang="en-US" altLang="en-US" sz="800" u="sng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buClr>
                <a:schemeClr val="tx2"/>
              </a:buClr>
              <a:defRPr/>
            </a:pPr>
            <a:r>
              <a:rPr kumimoji="1"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Submit your application </a:t>
            </a:r>
            <a:r>
              <a:rPr kumimoji="1" lang="en-US" alt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via </a:t>
            </a:r>
            <a:r>
              <a:rPr kumimoji="1"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email, </a:t>
            </a:r>
            <a:r>
              <a:rPr kumimoji="1" lang="en-US" alt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in </a:t>
            </a:r>
            <a:r>
              <a:rPr kumimoji="1" lang="en-US" altLang="en-US" sz="2400" u="sng" dirty="0">
                <a:latin typeface="Calibri" panose="020F0502020204030204" pitchFamily="34" charset="0"/>
                <a:cs typeface="Calibri" panose="020F0502020204030204" pitchFamily="34" charset="0"/>
              </a:rPr>
              <a:t>one</a:t>
            </a:r>
            <a:r>
              <a:rPr kumimoji="1"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searchable PDF file. </a:t>
            </a:r>
          </a:p>
          <a:p>
            <a:pPr lvl="1" eaLnBrk="1" hangingPunct="1">
              <a:buClr>
                <a:schemeClr val="tx2"/>
              </a:buClr>
              <a:defRPr/>
            </a:pPr>
            <a:r>
              <a:rPr kumimoji="1" lang="en-US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Files larger than 20 MB require an extra step: contact </a:t>
            </a:r>
            <a:r>
              <a:rPr kumimoji="1" lang="en-US" altLang="en-US" sz="2000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Larry.Mikkelson@dcr.Virginia.gov</a:t>
            </a:r>
            <a:r>
              <a:rPr kumimoji="1" lang="en-US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by Aug. 29, to receive instructions to upload your digital application to the state’s large file transfer platform.</a:t>
            </a:r>
          </a:p>
          <a:p>
            <a:pPr eaLnBrk="1" hangingPunct="1">
              <a:buClr>
                <a:schemeClr val="tx2"/>
              </a:buClr>
              <a:defRPr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Applications are </a:t>
            </a:r>
            <a:r>
              <a:rPr lang="en-US" altLang="en-US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due by 4 p.m. on September 6, 2022. </a:t>
            </a:r>
            <a:endParaRPr kumimoji="1" lang="en-US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buClr>
                <a:schemeClr val="tx2"/>
              </a:buClr>
              <a:buFont typeface="Wingdings" panose="05000000000000000000" pitchFamily="2" charset="2"/>
              <a:buChar char="§"/>
              <a:defRPr/>
            </a:pPr>
            <a:endParaRPr kumimoji="1" lang="en-US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buClr>
                <a:schemeClr val="tx2"/>
              </a:buClr>
              <a:buFont typeface="Wingdings" panose="05000000000000000000" pitchFamily="2" charset="2"/>
              <a:buChar char="§"/>
              <a:defRPr/>
            </a:pPr>
            <a:endParaRPr kumimoji="1" lang="en-US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buClr>
                <a:schemeClr val="tx2"/>
              </a:buClr>
              <a:buFont typeface="Wingdings" panose="05000000000000000000" pitchFamily="2" charset="2"/>
              <a:buChar char="§"/>
              <a:defRPr/>
            </a:pPr>
            <a:endParaRPr kumimoji="1" lang="en-US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180975" y="1143000"/>
            <a:ext cx="670560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3000" b="1" dirty="0">
                <a:latin typeface="+mj-lt"/>
                <a:ea typeface="+mj-ea"/>
                <a:cs typeface="Calibri" panose="020F0502020204030204" pitchFamily="34" charset="0"/>
              </a:rPr>
              <a:t>Grant</a:t>
            </a:r>
            <a:r>
              <a:rPr lang="en-US" sz="3000" dirty="0">
                <a:latin typeface="+mj-lt"/>
                <a:cs typeface="Calibri" panose="020F0502020204030204" pitchFamily="34" charset="0"/>
              </a:rPr>
              <a:t> </a:t>
            </a:r>
            <a:r>
              <a:rPr lang="en-US" sz="3000" b="1" dirty="0">
                <a:latin typeface="+mj-lt"/>
                <a:ea typeface="+mj-ea"/>
                <a:cs typeface="Calibri" panose="020F0502020204030204" pitchFamily="34" charset="0"/>
              </a:rPr>
              <a:t>Application Scoring</a:t>
            </a:r>
          </a:p>
        </p:txBody>
      </p:sp>
      <p:sp>
        <p:nvSpPr>
          <p:cNvPr id="5" name="Rectangle 6"/>
          <p:cNvSpPr txBox="1">
            <a:spLocks noChangeArrowheads="1"/>
          </p:cNvSpPr>
          <p:nvPr/>
        </p:nvSpPr>
        <p:spPr bwMode="auto">
          <a:xfrm>
            <a:off x="196215" y="2035223"/>
            <a:ext cx="4419600" cy="410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5715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143000" indent="-228600">
              <a:spcBef>
                <a:spcPct val="20000"/>
              </a:spcBef>
              <a:buChar char="–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en-US" b="1" dirty="0">
                <a:latin typeface="Calibri" panose="020F0502020204030204" pitchFamily="34" charset="0"/>
              </a:rPr>
              <a:t>Interagency Taskforce:</a:t>
            </a:r>
          </a:p>
          <a:p>
            <a:pPr marL="225425" indent="-225425" eaLnBrk="1" hangingPunct="1">
              <a:lnSpc>
                <a:spcPct val="120000"/>
              </a:lnSpc>
              <a:spcBef>
                <a:spcPct val="0"/>
              </a:spcBef>
            </a:pPr>
            <a:r>
              <a:rPr lang="en-US" alt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Dept. of </a:t>
            </a:r>
            <a:r>
              <a:rPr lang="en-US" altLang="en-US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Ag. </a:t>
            </a:r>
            <a:r>
              <a:rPr lang="en-US" alt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&amp; Consumer Services</a:t>
            </a:r>
          </a:p>
          <a:p>
            <a:pPr marL="225425" indent="-225425" eaLnBrk="1" hangingPunct="1">
              <a:lnSpc>
                <a:spcPct val="120000"/>
              </a:lnSpc>
              <a:spcBef>
                <a:spcPct val="0"/>
              </a:spcBef>
            </a:pPr>
            <a:r>
              <a:rPr lang="en-US" alt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Dept. of Forestry</a:t>
            </a:r>
          </a:p>
          <a:p>
            <a:pPr marL="225425" indent="-225425" eaLnBrk="1" hangingPunct="1">
              <a:lnSpc>
                <a:spcPct val="120000"/>
              </a:lnSpc>
              <a:spcBef>
                <a:spcPct val="0"/>
              </a:spcBef>
            </a:pPr>
            <a:r>
              <a:rPr lang="en-US" alt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Dept. of Historic Resources</a:t>
            </a:r>
          </a:p>
          <a:p>
            <a:pPr marL="225425" indent="-225425" eaLnBrk="1" hangingPunct="1">
              <a:lnSpc>
                <a:spcPct val="120000"/>
              </a:lnSpc>
              <a:spcBef>
                <a:spcPct val="0"/>
              </a:spcBef>
            </a:pPr>
            <a:r>
              <a:rPr lang="en-US" alt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Dept. of </a:t>
            </a:r>
            <a:r>
              <a:rPr lang="en-US" altLang="en-US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Conservation </a:t>
            </a:r>
            <a:r>
              <a:rPr lang="en-US" alt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&amp; </a:t>
            </a:r>
            <a:r>
              <a:rPr lang="en-US" altLang="en-US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Rec.</a:t>
            </a:r>
          </a:p>
          <a:p>
            <a:pPr lvl="2" eaLnBrk="1" hangingPunct="1">
              <a:lnSpc>
                <a:spcPct val="12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altLang="en-US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Natural Heritage</a:t>
            </a:r>
          </a:p>
          <a:p>
            <a:pPr lvl="2" eaLnBrk="1" hangingPunct="1">
              <a:lnSpc>
                <a:spcPct val="12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altLang="en-US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Planning </a:t>
            </a:r>
            <a:r>
              <a:rPr lang="en-US" alt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&amp; </a:t>
            </a:r>
            <a:r>
              <a:rPr lang="en-US" altLang="en-US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Rec. </a:t>
            </a:r>
            <a:r>
              <a:rPr lang="en-US" alt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Resources</a:t>
            </a:r>
          </a:p>
          <a:p>
            <a:pPr marL="225425" indent="-225425" eaLnBrk="1" hangingPunct="1">
              <a:lnSpc>
                <a:spcPct val="120000"/>
              </a:lnSpc>
              <a:spcBef>
                <a:spcPct val="0"/>
              </a:spcBef>
            </a:pPr>
            <a:r>
              <a:rPr lang="en-US" alt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Dept. of Wildlife Resources</a:t>
            </a:r>
          </a:p>
          <a:p>
            <a:pPr marL="225425" indent="-225425" eaLnBrk="1" hangingPunct="1">
              <a:lnSpc>
                <a:spcPct val="120000"/>
              </a:lnSpc>
              <a:spcBef>
                <a:spcPct val="0"/>
              </a:spcBef>
            </a:pPr>
            <a:r>
              <a:rPr lang="en-US" alt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Virginia Outdoors Foundation</a:t>
            </a:r>
          </a:p>
        </p:txBody>
      </p:sp>
      <p:sp>
        <p:nvSpPr>
          <p:cNvPr id="2" name="Rectangle 1"/>
          <p:cNvSpPr/>
          <p:nvPr/>
        </p:nvSpPr>
        <p:spPr>
          <a:xfrm>
            <a:off x="4495800" y="2034272"/>
            <a:ext cx="4495800" cy="38318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5425" indent="-225425" eaLnBrk="1" hangingPunct="1">
              <a:buFont typeface="Calibri" panose="020F0502020204030204" pitchFamily="34" charset="0"/>
              <a:buChar char="•"/>
              <a:defRPr/>
            </a:pPr>
            <a:r>
              <a:rPr lang="en-US" altLang="en-US" sz="22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Each </a:t>
            </a:r>
            <a:r>
              <a:rPr lang="en-US" altLang="en-US" sz="22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category: </a:t>
            </a:r>
            <a:r>
              <a:rPr lang="en-US" altLang="en-US" sz="2200" u="sng" dirty="0">
                <a:latin typeface="Calibri" panose="020F0502020204030204" pitchFamily="34" charset="0"/>
                <a:cs typeface="Times New Roman" panose="02020603050405020304" pitchFamily="18" charset="0"/>
              </a:rPr>
              <a:t>100 points</a:t>
            </a:r>
          </a:p>
          <a:p>
            <a:pPr marL="225425" indent="-225425" eaLnBrk="1" hangingPunct="1">
              <a:buFont typeface="Calibri" panose="020F0502020204030204" pitchFamily="34" charset="0"/>
              <a:buChar char="•"/>
              <a:defRPr/>
            </a:pPr>
            <a:r>
              <a:rPr lang="en-US" altLang="en-US" sz="2200" dirty="0">
                <a:latin typeface="Calibri" panose="020F0502020204030204" pitchFamily="34" charset="0"/>
                <a:cs typeface="Times New Roman" panose="02020603050405020304" pitchFamily="18" charset="0"/>
              </a:rPr>
              <a:t>Additional </a:t>
            </a:r>
            <a:r>
              <a:rPr lang="en-US" altLang="en-US" sz="22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Scoring: </a:t>
            </a:r>
            <a:r>
              <a:rPr lang="en-US" altLang="en-US" sz="2200" u="sng" dirty="0">
                <a:latin typeface="Calibri" panose="020F0502020204030204" pitchFamily="34" charset="0"/>
                <a:cs typeface="Times New Roman" panose="02020603050405020304" pitchFamily="18" charset="0"/>
              </a:rPr>
              <a:t>72 </a:t>
            </a:r>
            <a:r>
              <a:rPr lang="en-US" altLang="en-US" sz="2200" u="sng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points</a:t>
            </a:r>
          </a:p>
          <a:p>
            <a:pPr marL="225425" indent="-225425" eaLnBrk="1" hangingPunct="1">
              <a:buFont typeface="Calibri" panose="020F0502020204030204" pitchFamily="34" charset="0"/>
              <a:buChar char="•"/>
              <a:defRPr/>
            </a:pPr>
            <a:endParaRPr lang="en-US" altLang="en-US" sz="2200" u="sng" dirty="0" smtClean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225425" indent="-225425" eaLnBrk="1" hangingPunct="1">
              <a:spcBef>
                <a:spcPts val="600"/>
              </a:spcBef>
              <a:buFont typeface="Calibri" panose="020F0502020204030204" pitchFamily="34" charset="0"/>
              <a:buChar char="•"/>
              <a:defRPr/>
            </a:pPr>
            <a:r>
              <a:rPr lang="en-US" altLang="en-US" sz="20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Choose </a:t>
            </a:r>
            <a:r>
              <a:rPr lang="en-US" altLang="en-US" sz="2000" dirty="0">
                <a:latin typeface="Calibri" panose="020F0502020204030204" pitchFamily="34" charset="0"/>
                <a:cs typeface="Times New Roman" panose="02020603050405020304" pitchFamily="18" charset="0"/>
              </a:rPr>
              <a:t>a </a:t>
            </a:r>
            <a:r>
              <a:rPr lang="en-US" altLang="en-US" sz="2000" u="sng" dirty="0">
                <a:latin typeface="Calibri" panose="020F0502020204030204" pitchFamily="34" charset="0"/>
                <a:cs typeface="Times New Roman" panose="02020603050405020304" pitchFamily="18" charset="0"/>
              </a:rPr>
              <a:t>secondary category</a:t>
            </a:r>
            <a:r>
              <a:rPr lang="en-US" altLang="en-US" sz="2000" dirty="0">
                <a:latin typeface="Calibri" panose="020F0502020204030204" pitchFamily="34" charset="0"/>
                <a:cs typeface="Times New Roman" panose="02020603050405020304" pitchFamily="18" charset="0"/>
              </a:rPr>
              <a:t> and be sure to include information about how the project supports this category in your application (</a:t>
            </a:r>
            <a:r>
              <a:rPr lang="en-US" altLang="en-US" sz="2000" i="1" dirty="0">
                <a:latin typeface="Calibri" panose="020F0502020204030204" pitchFamily="34" charset="0"/>
                <a:cs typeface="Times New Roman" panose="02020603050405020304" pitchFamily="18" charset="0"/>
              </a:rPr>
              <a:t>May be critical to receive funding if none is available in the primary category</a:t>
            </a:r>
            <a:r>
              <a:rPr lang="en-US" altLang="en-US" sz="2000" i="1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marL="225425" indent="-225425" eaLnBrk="1" hangingPunct="1">
              <a:spcBef>
                <a:spcPts val="600"/>
              </a:spcBef>
              <a:buFont typeface="Calibri" panose="020F0502020204030204" pitchFamily="34" charset="0"/>
              <a:buChar char="•"/>
              <a:defRPr/>
            </a:pPr>
            <a:endParaRPr lang="en-US" altLang="en-US" sz="2000" i="1" dirty="0" smtClean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225425" indent="-225425" eaLnBrk="1" hangingPunct="1">
              <a:spcBef>
                <a:spcPts val="600"/>
              </a:spcBef>
              <a:buFont typeface="Calibri" panose="020F0502020204030204" pitchFamily="34" charset="0"/>
              <a:buChar char="•"/>
              <a:defRPr/>
            </a:pPr>
            <a:r>
              <a:rPr lang="en-US" altLang="en-US" sz="2400" b="1" dirty="0" smtClean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Be </a:t>
            </a:r>
            <a:r>
              <a:rPr lang="en-US" altLang="en-US" sz="2400" b="1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sure to address all criteria</a:t>
            </a:r>
            <a:r>
              <a:rPr lang="en-US" altLang="en-US" sz="2400" b="1" dirty="0" smtClean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!</a:t>
            </a:r>
            <a:endParaRPr lang="en-US" altLang="en-US" sz="2400" b="1" i="1" dirty="0">
              <a:solidFill>
                <a:schemeClr val="tx2">
                  <a:lumMod val="50000"/>
                </a:schemeClr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066800"/>
            <a:ext cx="6953250" cy="628650"/>
          </a:xfrm>
        </p:spPr>
        <p:txBody>
          <a:bodyPr/>
          <a:lstStyle/>
          <a:p>
            <a:pPr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Grant Application Scoring,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con’t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>
          <a:xfrm>
            <a:off x="685800" y="1616075"/>
            <a:ext cx="7848600" cy="3824288"/>
          </a:xfrm>
        </p:spPr>
        <p:txBody>
          <a:bodyPr/>
          <a:lstStyle/>
          <a:p>
            <a:pPr marL="257168" indent="-257168" eaLnBrk="1" hangingPunct="1">
              <a:buClr>
                <a:schemeClr val="tx1"/>
              </a:buClr>
              <a:buFont typeface="Wingdings" panose="05000000000000000000" pitchFamily="2" charset="2"/>
              <a:buChar char="§"/>
              <a:defRPr/>
            </a:pPr>
            <a:r>
              <a:rPr lang="en-US" altLang="en-US" sz="2100" dirty="0">
                <a:latin typeface="Calibri" panose="020F0502020204030204" pitchFamily="34" charset="0"/>
                <a:cs typeface="Times New Roman" panose="02020603050405020304" pitchFamily="18" charset="0"/>
              </a:rPr>
              <a:t>SCORE your application! (Be sure all pertinent info is included in your application to get all of the points)</a:t>
            </a:r>
          </a:p>
          <a:p>
            <a:pPr marL="257168" indent="-257168" eaLnBrk="1" hangingPunct="1">
              <a:buFont typeface="Wingdings" panose="05000000000000000000" pitchFamily="2" charset="2"/>
              <a:buChar char="§"/>
              <a:defRPr/>
            </a:pPr>
            <a:endParaRPr lang="en-US" altLang="en-US" sz="751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 eaLnBrk="1" hangingPunct="1">
              <a:buNone/>
              <a:defRPr/>
            </a:pPr>
            <a:r>
              <a:rPr lang="en-US" altLang="en-US" sz="2100" i="1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*All resource protections stated in the application that receive points must be included in the project’s final deed language.* </a:t>
            </a:r>
          </a:p>
          <a:p>
            <a:pPr marL="342891" lvl="1" indent="0" algn="ctr" eaLnBrk="1" hangingPunct="1">
              <a:buNone/>
              <a:defRPr/>
            </a:pPr>
            <a:r>
              <a:rPr lang="en-US" altLang="en-US" sz="2000" i="1" dirty="0" err="1">
                <a:latin typeface="Calibri" panose="020F0502020204030204" pitchFamily="34" charset="0"/>
                <a:cs typeface="Times New Roman" panose="02020603050405020304" pitchFamily="18" charset="0"/>
              </a:rPr>
              <a:t>Eg</a:t>
            </a:r>
            <a:r>
              <a:rPr lang="en-US" altLang="en-US" sz="2000" i="1" dirty="0">
                <a:latin typeface="Calibri" panose="020F0502020204030204" pitchFamily="34" charset="0"/>
                <a:cs typeface="Times New Roman" panose="02020603050405020304" pitchFamily="18" charset="0"/>
              </a:rPr>
              <a:t>., promised 100-foot </a:t>
            </a:r>
            <a:r>
              <a:rPr kumimoji="1" lang="en-US" altLang="en-US" sz="2000" i="1" dirty="0">
                <a:latin typeface="Calibri" panose="020F0502020204030204" pitchFamily="34" charset="0"/>
                <a:cs typeface="Times New Roman" panose="02020603050405020304" pitchFamily="18" charset="0"/>
              </a:rPr>
              <a:t>riparian buffers that are forested get extra points and must be protected in perpetuity.</a:t>
            </a:r>
          </a:p>
          <a:p>
            <a:pPr marL="557199" lvl="1" indent="-214308" eaLnBrk="1" hangingPunct="1">
              <a:buFont typeface="Wingdings" panose="05000000000000000000" pitchFamily="2" charset="2"/>
              <a:buChar char="§"/>
              <a:defRPr/>
            </a:pPr>
            <a:endParaRPr lang="en-US" altLang="en-US" sz="18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257168" indent="-257168">
              <a:defRPr/>
            </a:pPr>
            <a:endParaRPr lang="en-US" altLang="en-US" sz="2100" dirty="0"/>
          </a:p>
          <a:p>
            <a:pPr marL="257168" indent="-257168" eaLnBrk="1" hangingPunct="1">
              <a:buFont typeface="Wingdings" panose="05000000000000000000" pitchFamily="2" charset="2"/>
              <a:buChar char="§"/>
              <a:defRPr/>
            </a:pPr>
            <a:endParaRPr lang="en-US" altLang="en-US" sz="2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eaLnBrk="1" hangingPunct="1">
              <a:buNone/>
              <a:defRPr/>
            </a:pPr>
            <a:endParaRPr lang="en-US" altLang="en-US" sz="2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257168" indent="-257168">
              <a:defRPr/>
            </a:pPr>
            <a:endParaRPr lang="en-US" alt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2754" y="3962400"/>
            <a:ext cx="4678493" cy="2743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574006" y="1066800"/>
            <a:ext cx="582453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hangingPunct="1">
              <a:spcBef>
                <a:spcPct val="50000"/>
              </a:spcBef>
              <a:defRPr/>
            </a:pPr>
            <a:r>
              <a:rPr lang="en-US" sz="2100" b="1" dirty="0">
                <a:latin typeface="Albertus" pitchFamily="34" charset="0"/>
                <a:ea typeface="+mj-ea"/>
                <a:cs typeface="+mj-cs"/>
              </a:rPr>
              <a:t>Additional Scoring Criteria – </a:t>
            </a:r>
            <a:r>
              <a:rPr lang="en-US" sz="1500" b="1" dirty="0">
                <a:latin typeface="Albertus" pitchFamily="34" charset="0"/>
                <a:ea typeface="+mj-ea"/>
                <a:cs typeface="+mj-cs"/>
              </a:rPr>
              <a:t>see</a:t>
            </a:r>
            <a:r>
              <a:rPr lang="en-US" sz="2100" b="1" dirty="0">
                <a:latin typeface="Albertus" pitchFamily="34" charset="0"/>
                <a:ea typeface="+mj-ea"/>
                <a:cs typeface="+mj-cs"/>
              </a:rPr>
              <a:t> </a:t>
            </a:r>
            <a:r>
              <a:rPr lang="en-US" sz="1500" b="1" dirty="0">
                <a:latin typeface="Albertus" pitchFamily="34" charset="0"/>
                <a:ea typeface="+mj-ea"/>
                <a:cs typeface="+mj-cs"/>
              </a:rPr>
              <a:t>pages </a:t>
            </a:r>
            <a:r>
              <a:rPr lang="en-US" sz="1500" b="1" dirty="0" smtClean="0">
                <a:latin typeface="Albertus" pitchFamily="34" charset="0"/>
                <a:ea typeface="+mj-ea"/>
                <a:cs typeface="+mj-cs"/>
              </a:rPr>
              <a:t>13 </a:t>
            </a:r>
            <a:r>
              <a:rPr lang="en-US" sz="1500" b="1" dirty="0">
                <a:latin typeface="Albertus" pitchFamily="34" charset="0"/>
                <a:ea typeface="+mj-ea"/>
                <a:cs typeface="+mj-cs"/>
              </a:rPr>
              <a:t>and </a:t>
            </a:r>
            <a:r>
              <a:rPr lang="en-US" sz="1500" b="1" dirty="0" smtClean="0">
                <a:latin typeface="Albertus" pitchFamily="34" charset="0"/>
                <a:ea typeface="+mj-ea"/>
                <a:cs typeface="+mj-cs"/>
              </a:rPr>
              <a:t>29 of the Grant Manual</a:t>
            </a:r>
            <a:endParaRPr lang="en-US" sz="1500" b="1" dirty="0">
              <a:latin typeface="Albertus" pitchFamily="34" charset="0"/>
              <a:ea typeface="+mj-ea"/>
              <a:cs typeface="+mj-cs"/>
            </a:endParaRP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228600" y="1793875"/>
            <a:ext cx="87630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891" indent="-342891" defTabSz="682212">
              <a:lnSpc>
                <a:spcPct val="90000"/>
              </a:lnSpc>
              <a:spcBef>
                <a:spcPct val="50000"/>
              </a:spcBef>
              <a:defRPr/>
            </a:pPr>
            <a:r>
              <a:rPr lang="en-US" sz="2000" b="1" dirty="0">
                <a:latin typeface="Calibri" pitchFamily="34" charset="0"/>
                <a:cs typeface="Times New Roman" pitchFamily="18" charset="0"/>
              </a:rPr>
              <a:t> 1.	VOP Identified Need - </a:t>
            </a:r>
            <a:r>
              <a:rPr lang="en-US" sz="2000" dirty="0">
                <a:latin typeface="Calibri" pitchFamily="34" charset="0"/>
                <a:cs typeface="Times New Roman" pitchFamily="18" charset="0"/>
              </a:rPr>
              <a:t>Does the project provide resource conservation needs as identified in the </a:t>
            </a:r>
            <a:r>
              <a:rPr lang="en-US" sz="2000" i="1" dirty="0">
                <a:latin typeface="Calibri" pitchFamily="34" charset="0"/>
                <a:cs typeface="Times New Roman" pitchFamily="18" charset="0"/>
              </a:rPr>
              <a:t>Virginia Outdoors Plan </a:t>
            </a:r>
            <a:r>
              <a:rPr lang="en-US" sz="2000" dirty="0">
                <a:latin typeface="Calibri" pitchFamily="34" charset="0"/>
                <a:cs typeface="Times New Roman" pitchFamily="18" charset="0"/>
              </a:rPr>
              <a:t>or a local comprehensive plan</a:t>
            </a:r>
            <a:r>
              <a:rPr lang="en-US" sz="2000" i="1" dirty="0">
                <a:latin typeface="Calibri" pitchFamily="34" charset="0"/>
                <a:cs typeface="Times New Roman" pitchFamily="18" charset="0"/>
              </a:rPr>
              <a:t>?</a:t>
            </a:r>
            <a:endParaRPr lang="en-US" sz="2000" dirty="0">
              <a:latin typeface="Calibri" pitchFamily="34" charset="0"/>
              <a:cs typeface="Times New Roman" pitchFamily="18" charset="0"/>
            </a:endParaRPr>
          </a:p>
          <a:p>
            <a:pPr defTabSz="682212" eaLnBrk="1" hangingPunct="1">
              <a:spcBef>
                <a:spcPct val="20000"/>
              </a:spcBef>
              <a:defRPr/>
            </a:pPr>
            <a:r>
              <a:rPr lang="en-US" sz="2000" dirty="0">
                <a:latin typeface="Calibri" pitchFamily="34" charset="0"/>
                <a:cs typeface="Times New Roman" pitchFamily="18" charset="0"/>
              </a:rPr>
              <a:t>Find the VOP at: </a:t>
            </a:r>
            <a:r>
              <a:rPr lang="en-US" sz="2000" b="1" dirty="0">
                <a:latin typeface="Calibri" pitchFamily="34" charset="0"/>
                <a:cs typeface="Times New Roman" pitchFamily="18" charset="0"/>
                <a:hlinkClick r:id="rId2"/>
              </a:rPr>
              <a:t>www.dcr.virginia.gov/recreational_planning/vop.shtml</a:t>
            </a:r>
            <a:endParaRPr lang="en-US" sz="2000" b="1" dirty="0">
              <a:latin typeface="Calibri" pitchFamily="34" charset="0"/>
              <a:cs typeface="Times New Roman" pitchFamily="18" charset="0"/>
            </a:endParaRPr>
          </a:p>
          <a:p>
            <a:pPr algn="ctr" defTabSz="682212" eaLnBrk="1" hangingPunct="1">
              <a:spcBef>
                <a:spcPct val="20000"/>
              </a:spcBef>
              <a:defRPr/>
            </a:pPr>
            <a:endParaRPr lang="en-US" sz="2000" b="1" dirty="0">
              <a:latin typeface="Calibri" pitchFamily="34" charset="0"/>
              <a:cs typeface="Times New Roman" pitchFamily="18" charset="0"/>
            </a:endParaRPr>
          </a:p>
        </p:txBody>
      </p:sp>
      <p:pic>
        <p:nvPicPr>
          <p:cNvPr id="15364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27" b="4488"/>
          <a:stretch/>
        </p:blipFill>
        <p:spPr bwMode="auto">
          <a:xfrm>
            <a:off x="1143000" y="2971800"/>
            <a:ext cx="668655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CR_template2014">
  <a:themeElements>
    <a:clrScheme name="Office Theme 13">
      <a:dk1>
        <a:srgbClr val="000000"/>
      </a:dk1>
      <a:lt1>
        <a:srgbClr val="FFFFFF"/>
      </a:lt1>
      <a:dk2>
        <a:srgbClr val="27532E"/>
      </a:dk2>
      <a:lt2>
        <a:srgbClr val="B2B2B2"/>
      </a:lt2>
      <a:accent1>
        <a:srgbClr val="E4E2BA"/>
      </a:accent1>
      <a:accent2>
        <a:srgbClr val="B5BF37"/>
      </a:accent2>
      <a:accent3>
        <a:srgbClr val="FFFFFF"/>
      </a:accent3>
      <a:accent4>
        <a:srgbClr val="000000"/>
      </a:accent4>
      <a:accent5>
        <a:srgbClr val="EFEED9"/>
      </a:accent5>
      <a:accent6>
        <a:srgbClr val="A4AD31"/>
      </a:accent6>
      <a:hlink>
        <a:srgbClr val="084692"/>
      </a:hlink>
      <a:folHlink>
        <a:srgbClr val="6B4C39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3">
        <a:dk1>
          <a:srgbClr val="000000"/>
        </a:dk1>
        <a:lt1>
          <a:srgbClr val="FFFFFF"/>
        </a:lt1>
        <a:dk2>
          <a:srgbClr val="27532E"/>
        </a:dk2>
        <a:lt2>
          <a:srgbClr val="B2B2B2"/>
        </a:lt2>
        <a:accent1>
          <a:srgbClr val="E4E2BA"/>
        </a:accent1>
        <a:accent2>
          <a:srgbClr val="B5BF37"/>
        </a:accent2>
        <a:accent3>
          <a:srgbClr val="FFFFFF"/>
        </a:accent3>
        <a:accent4>
          <a:srgbClr val="000000"/>
        </a:accent4>
        <a:accent5>
          <a:srgbClr val="EFEED9"/>
        </a:accent5>
        <a:accent6>
          <a:srgbClr val="A4AD31"/>
        </a:accent6>
        <a:hlink>
          <a:srgbClr val="084692"/>
        </a:hlink>
        <a:folHlink>
          <a:srgbClr val="6B4C3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13934</TotalTime>
  <Words>1165</Words>
  <Application>Microsoft Office PowerPoint</Application>
  <PresentationFormat>On-screen Show (4:3)</PresentationFormat>
  <Paragraphs>139</Paragraphs>
  <Slides>16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Albertus</vt:lpstr>
      <vt:lpstr>Arial</vt:lpstr>
      <vt:lpstr>Calibri</vt:lpstr>
      <vt:lpstr>Courier New</vt:lpstr>
      <vt:lpstr>Times New Roman</vt:lpstr>
      <vt:lpstr>Wingdings</vt:lpstr>
      <vt:lpstr>DCR_template2014</vt:lpstr>
      <vt:lpstr>PowerPoint Presentation</vt:lpstr>
      <vt:lpstr>VLCF Workshop Agenda</vt:lpstr>
      <vt:lpstr>VLCF Program Information  </vt:lpstr>
      <vt:lpstr>Program Information</vt:lpstr>
      <vt:lpstr>PowerPoint Presentation</vt:lpstr>
      <vt:lpstr>PowerPoint Presentation</vt:lpstr>
      <vt:lpstr>PowerPoint Presentation</vt:lpstr>
      <vt:lpstr>Grant Application Scoring, con’t.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Virginia IT Infrastructure Partnership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Sarah Richardson</dc:creator>
  <cp:lastModifiedBy>Suzan Bulbulkaya</cp:lastModifiedBy>
  <cp:revision>376</cp:revision>
  <cp:lastPrinted>2019-07-09T14:29:38Z</cp:lastPrinted>
  <dcterms:created xsi:type="dcterms:W3CDTF">2014-07-28T14:09:10Z</dcterms:created>
  <dcterms:modified xsi:type="dcterms:W3CDTF">2022-08-08T11:30:07Z</dcterms:modified>
</cp:coreProperties>
</file>