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15"/>
  </p:notesMasterIdLst>
  <p:handoutMasterIdLst>
    <p:handoutMasterId r:id="rId16"/>
  </p:handoutMasterIdLst>
  <p:sldIdLst>
    <p:sldId id="256" r:id="rId3"/>
    <p:sldId id="274" r:id="rId4"/>
    <p:sldId id="305" r:id="rId5"/>
    <p:sldId id="294" r:id="rId6"/>
    <p:sldId id="295" r:id="rId7"/>
    <p:sldId id="280" r:id="rId8"/>
    <p:sldId id="300" r:id="rId9"/>
    <p:sldId id="301" r:id="rId10"/>
    <p:sldId id="302" r:id="rId11"/>
    <p:sldId id="303" r:id="rId12"/>
    <p:sldId id="306" r:id="rId13"/>
    <p:sldId id="27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5E622D"/>
    <a:srgbClr val="800040"/>
    <a:srgbClr val="FF0080"/>
    <a:srgbClr val="7CA255"/>
    <a:srgbClr val="ADADAD"/>
    <a:srgbClr val="FFFFFF"/>
    <a:srgbClr val="121810"/>
    <a:srgbClr val="7B6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94799" autoAdjust="0"/>
  </p:normalViewPr>
  <p:slideViewPr>
    <p:cSldViewPr snapToObjects="1">
      <p:cViewPr varScale="1">
        <p:scale>
          <a:sx n="114" d="100"/>
          <a:sy n="114" d="100"/>
        </p:scale>
        <p:origin x="10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dirty="0"/>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dirty="0"/>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dirty="0"/>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135E61C-FADD-4E87-B507-A8C7E42DB0A9}" type="slidenum">
              <a:rPr lang="en-US" altLang="en-US"/>
              <a:pPr>
                <a:defRPr/>
              </a:pPr>
              <a:t>‹#›</a:t>
            </a:fld>
            <a:endParaRPr lang="en-US" altLang="en-US" dirty="0"/>
          </a:p>
        </p:txBody>
      </p:sp>
    </p:spTree>
    <p:extLst>
      <p:ext uri="{BB962C8B-B14F-4D97-AF65-F5344CB8AC3E}">
        <p14:creationId xmlns:p14="http://schemas.microsoft.com/office/powerpoint/2010/main" val="374425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E0399AC-900D-4385-8430-B62E84F18F77}" type="slidenum">
              <a:rPr lang="en-US" altLang="en-US"/>
              <a:pPr>
                <a:defRPr/>
              </a:pPr>
              <a:t>‹#›</a:t>
            </a:fld>
            <a:endParaRPr lang="en-US" altLang="en-US" dirty="0"/>
          </a:p>
        </p:txBody>
      </p:sp>
    </p:spTree>
    <p:extLst>
      <p:ext uri="{BB962C8B-B14F-4D97-AF65-F5344CB8AC3E}">
        <p14:creationId xmlns:p14="http://schemas.microsoft.com/office/powerpoint/2010/main" val="3225745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5197A8-63A3-429C-88A8-BA6BB32C0413}" type="slidenum">
              <a:rPr lang="en-US" altLang="en-US"/>
              <a:pPr/>
              <a:t>1</a:t>
            </a:fld>
            <a:endParaRPr lang="en-US" alt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84426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5197A8-63A3-429C-88A8-BA6BB32C0413}" type="slidenum">
              <a:rPr lang="en-US" altLang="en-US">
                <a:solidFill>
                  <a:prstClr val="black"/>
                </a:solidFill>
              </a:rPr>
              <a:pPr/>
              <a:t>12</a:t>
            </a:fld>
            <a:endParaRPr lang="en-US" altLang="en-US" dirty="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84426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29DC4A-087D-4B21-8D2C-67DA9477B313}" type="slidenum">
              <a:rPr lang="en-US" altLang="en-US"/>
              <a:pPr/>
              <a:t>2</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0" indent="0">
              <a:buNone/>
              <a:defRPr/>
            </a:pPr>
            <a:endParaRPr lang="en-US" altLang="en-US" sz="1200" dirty="0" smtClean="0">
              <a:latin typeface="Arial" charset="0"/>
            </a:endParaRPr>
          </a:p>
        </p:txBody>
      </p:sp>
    </p:spTree>
    <p:extLst>
      <p:ext uri="{BB962C8B-B14F-4D97-AF65-F5344CB8AC3E}">
        <p14:creationId xmlns:p14="http://schemas.microsoft.com/office/powerpoint/2010/main" val="352251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dirty="0" smtClean="0">
                <a:latin typeface="Arial" charset="0"/>
              </a:rPr>
              <a:t>Soil quality - major determining factor</a:t>
            </a:r>
            <a:r>
              <a:rPr lang="en-US" dirty="0" smtClean="0">
                <a:effectLst>
                  <a:outerShdw blurRad="38100" dist="38100" dir="2700000" algn="tl">
                    <a:srgbClr val="000000">
                      <a:alpha val="43137"/>
                    </a:srgbClr>
                  </a:outerShdw>
                </a:effectLst>
                <a:latin typeface="Arial" charset="0"/>
              </a:rPr>
              <a:t>- Parcel ranked on soil types it contains: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charset="0"/>
              </a:rPr>
              <a:t>1. “Prime farmland” is land that has the best combination of physical and chemical characteristics for producing food, feed, fiber, forage, oilseed, nursery, and other agricultural crops with minimum inputs of fuel, fertilizer, pesticides, and labor, and without intolerable soil erosion. Prime farmland includes land that possesses the above characteristics but is being used currently to produce livestock and timber. It does not include land already in or committed to urban development or water storage.</a:t>
            </a:r>
          </a:p>
          <a:p>
            <a:pPr eaLnBrk="1" hangingPunct="1"/>
            <a:endParaRPr lang="en-US" altLang="en-US" sz="1200" dirty="0" smtClean="0">
              <a:latin typeface="Arial" charset="0"/>
            </a:endParaRPr>
          </a:p>
          <a:p>
            <a:pPr eaLnBrk="1" hangingPunct="1"/>
            <a:r>
              <a:rPr lang="en-US" altLang="en-US" sz="1200" dirty="0" smtClean="0">
                <a:latin typeface="Arial" charset="0"/>
              </a:rPr>
              <a:t>2. “Unique farmland” is land other than prime farmland that is used for production of specific high-value food and fiber crops, as determined by the United States Secretary of Agriculture. It has the special combination of soil quality, location, growing season, and moisture supply needed to economically produce sustained high quality or high yields of specific crops when treated and managed according to acceptable farming methods.</a:t>
            </a:r>
          </a:p>
          <a:p>
            <a:pPr eaLnBrk="1" hangingPunct="1"/>
            <a:endParaRPr lang="en-US" altLang="en-US" sz="1200" dirty="0" smtClean="0">
              <a:latin typeface="Arial" charset="0"/>
            </a:endParaRPr>
          </a:p>
          <a:p>
            <a:pPr eaLnBrk="1" hangingPunct="1"/>
            <a:r>
              <a:rPr lang="en-US" altLang="en-US" sz="1200" dirty="0" smtClean="0">
                <a:latin typeface="Arial" charset="0"/>
              </a:rPr>
              <a:t>3. “Important farmland” other than prime or unique farmland is land that is of statewide or local importance for the production of food, feed, fiber, forage, nursery, oilseed or other agricultural crops, as determined by the appropriate state agency or local government agency, either or both, and that the United States Secretary of Agriculture determines should be considered as farmland for the purposes of this chapter</a:t>
            </a:r>
          </a:p>
          <a:p>
            <a:endParaRPr lang="en-US" dirty="0"/>
          </a:p>
        </p:txBody>
      </p:sp>
      <p:sp>
        <p:nvSpPr>
          <p:cNvPr id="4" name="Slide Number Placeholder 3"/>
          <p:cNvSpPr>
            <a:spLocks noGrp="1"/>
          </p:cNvSpPr>
          <p:nvPr>
            <p:ph type="sldNum" sz="quarter" idx="10"/>
          </p:nvPr>
        </p:nvSpPr>
        <p:spPr/>
        <p:txBody>
          <a:bodyPr/>
          <a:lstStyle/>
          <a:p>
            <a:pPr>
              <a:defRPr/>
            </a:pPr>
            <a:fld id="{DE0399AC-900D-4385-8430-B62E84F18F77}" type="slidenum">
              <a:rPr lang="en-US" altLang="en-US" smtClean="0"/>
              <a:pPr>
                <a:defRPr/>
              </a:pPr>
              <a:t>4</a:t>
            </a:fld>
            <a:endParaRPr lang="en-US" altLang="en-US" dirty="0"/>
          </a:p>
        </p:txBody>
      </p:sp>
    </p:spTree>
    <p:extLst>
      <p:ext uri="{BB962C8B-B14F-4D97-AF65-F5344CB8AC3E}">
        <p14:creationId xmlns:p14="http://schemas.microsoft.com/office/powerpoint/2010/main" val="16755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0399AC-900D-4385-8430-B62E84F18F77}" type="slidenum">
              <a:rPr lang="en-US" altLang="en-US" smtClean="0"/>
              <a:pPr>
                <a:defRPr/>
              </a:pPr>
              <a:t>5</a:t>
            </a:fld>
            <a:endParaRPr lang="en-US" altLang="en-US" dirty="0"/>
          </a:p>
        </p:txBody>
      </p:sp>
    </p:spTree>
    <p:extLst>
      <p:ext uri="{BB962C8B-B14F-4D97-AF65-F5344CB8AC3E}">
        <p14:creationId xmlns:p14="http://schemas.microsoft.com/office/powerpoint/2010/main" val="4137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29DC4A-087D-4B21-8D2C-67DA9477B313}" type="slidenum">
              <a:rPr lang="en-US" altLang="en-US"/>
              <a:pPr/>
              <a:t>6</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1) Is the land currently being farmed; 2) is this a Century Farm? </a:t>
            </a:r>
            <a:r>
              <a:rPr lang="en-US" sz="1200" b="1" kern="1200" dirty="0" smtClean="0">
                <a:solidFill>
                  <a:schemeClr val="tx1"/>
                </a:solidFill>
                <a:effectLst/>
                <a:latin typeface="Arial" panose="020B0604020202020204" pitchFamily="34" charset="0"/>
                <a:ea typeface="+mn-ea"/>
                <a:cs typeface="+mn-cs"/>
              </a:rPr>
              <a:t>Maximum score 8 points</a:t>
            </a:r>
            <a:endParaRPr lang="en-US" sz="1200" kern="1200" dirty="0" smtClean="0">
              <a:solidFill>
                <a:schemeClr val="tx1"/>
              </a:solidFill>
              <a:effectLst/>
              <a:latin typeface="Arial" panose="020B0604020202020204" pitchFamily="34" charset="0"/>
              <a:ea typeface="+mn-ea"/>
              <a:cs typeface="+mn-cs"/>
            </a:endParaRPr>
          </a:p>
          <a:p>
            <a:pPr eaLnBrk="1" hangingPunct="1"/>
            <a:endParaRPr lang="en-GB" altLang="en-US" dirty="0" smtClean="0"/>
          </a:p>
        </p:txBody>
      </p:sp>
    </p:spTree>
    <p:extLst>
      <p:ext uri="{BB962C8B-B14F-4D97-AF65-F5344CB8AC3E}">
        <p14:creationId xmlns:p14="http://schemas.microsoft.com/office/powerpoint/2010/main" val="352251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29DC4A-087D-4B21-8D2C-67DA9477B313}" type="slidenum">
              <a:rPr lang="en-US" altLang="en-US"/>
              <a:pPr/>
              <a:t>7</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To what degree is the land adjacent to or in close proximity to other preserved lands, either in agriculture production or non-active in farming?  </a:t>
            </a:r>
            <a:r>
              <a:rPr lang="en-US" sz="1200" b="1" kern="1200" dirty="0" smtClean="0">
                <a:solidFill>
                  <a:schemeClr val="tx1"/>
                </a:solidFill>
                <a:effectLst/>
                <a:latin typeface="Arial" panose="020B0604020202020204" pitchFamily="34" charset="0"/>
                <a:ea typeface="+mn-ea"/>
                <a:cs typeface="+mn-cs"/>
              </a:rPr>
              <a:t>Maximum score 10 points </a:t>
            </a:r>
            <a:endParaRPr lang="en-US" sz="1200" kern="1200" dirty="0" smtClean="0">
              <a:solidFill>
                <a:schemeClr val="tx1"/>
              </a:solidFill>
              <a:effectLst/>
              <a:latin typeface="Arial" panose="020B0604020202020204" pitchFamily="34" charset="0"/>
              <a:ea typeface="+mn-ea"/>
              <a:cs typeface="+mn-cs"/>
            </a:endParaRPr>
          </a:p>
          <a:p>
            <a:pPr eaLnBrk="1" hangingPunct="1"/>
            <a:endParaRPr lang="en-GB" altLang="en-US" dirty="0" smtClean="0"/>
          </a:p>
        </p:txBody>
      </p:sp>
    </p:spTree>
    <p:extLst>
      <p:ext uri="{BB962C8B-B14F-4D97-AF65-F5344CB8AC3E}">
        <p14:creationId xmlns:p14="http://schemas.microsoft.com/office/powerpoint/2010/main" val="27174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29DC4A-087D-4B21-8D2C-67DA9477B313}" type="slidenum">
              <a:rPr lang="en-US" altLang="en-US"/>
              <a:pPr/>
              <a:t>8</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0" indent="0">
              <a:buNone/>
              <a:defRPr/>
            </a:pPr>
            <a:endParaRPr lang="en-US" altLang="en-US" sz="1200" dirty="0" smtClean="0">
              <a:latin typeface="Arial" charset="0"/>
            </a:endParaRPr>
          </a:p>
        </p:txBody>
      </p:sp>
    </p:spTree>
    <p:extLst>
      <p:ext uri="{BB962C8B-B14F-4D97-AF65-F5344CB8AC3E}">
        <p14:creationId xmlns:p14="http://schemas.microsoft.com/office/powerpoint/2010/main" val="338589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29DC4A-087D-4B21-8D2C-67DA9477B313}" type="slidenum">
              <a:rPr lang="en-US" altLang="en-US"/>
              <a:pPr/>
              <a:t>9</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28502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29DC4A-087D-4B21-8D2C-67DA9477B313}" type="slidenum">
              <a:rPr lang="en-US" altLang="en-US"/>
              <a:pPr/>
              <a:t>10</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4234166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wheatfield"/>
          <p:cNvPicPr>
            <a:picLocks noChangeAspect="1" noChangeArrowheads="1"/>
          </p:cNvPicPr>
          <p:nvPr userDrawn="1"/>
        </p:nvPicPr>
        <p:blipFill>
          <a:blip r:embed="rId2">
            <a:extLst>
              <a:ext uri="{28A0092B-C50C-407E-A947-70E740481C1C}">
                <a14:useLocalDpi xmlns:a14="http://schemas.microsoft.com/office/drawing/2010/main" val="0"/>
              </a:ext>
            </a:extLst>
          </a:blip>
          <a:srcRect l="5882" r="5882"/>
          <a:stretch>
            <a:fillRect/>
          </a:stretch>
        </p:blipFill>
        <p:spPr bwMode="auto">
          <a:xfrm>
            <a:off x="0" y="0"/>
            <a:ext cx="9144000" cy="6859588"/>
          </a:xfrm>
          <a:prstGeom prst="rect">
            <a:avLst/>
          </a:prstGeom>
          <a:solidFill>
            <a:schemeClr val="bg1">
              <a:lumMod val="95000"/>
            </a:schemeClr>
          </a:solidFill>
          <a:ln>
            <a:noFill/>
          </a:ln>
          <a:extLst/>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altLang="en-US" dirty="0"/>
          </a:p>
        </p:txBody>
      </p:sp>
      <p:sp>
        <p:nvSpPr>
          <p:cNvPr id="6" name="Rectangle 5"/>
          <p:cNvSpPr>
            <a:spLocks noGrp="1" noChangeArrowheads="1"/>
          </p:cNvSpPr>
          <p:nvPr>
            <p:ph type="ftr" sz="quarter" idx="11"/>
          </p:nvPr>
        </p:nvSpPr>
        <p:spPr/>
        <p:txBody>
          <a:bodyPr/>
          <a:lstStyle>
            <a:lvl1pPr>
              <a:defRPr smtClean="0"/>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smtClean="0"/>
            </a:lvl1pPr>
          </a:lstStyle>
          <a:p>
            <a:pPr>
              <a:defRPr/>
            </a:pPr>
            <a:fld id="{1B88C55A-51C6-4BAE-8AF2-82F3B008C812}" type="slidenum">
              <a:rPr lang="en-US" altLang="en-US"/>
              <a:pPr>
                <a:defRPr/>
              </a:pPr>
              <a:t>‹#›</a:t>
            </a:fld>
            <a:endParaRPr lang="en-US" altLang="en-US" dirty="0"/>
          </a:p>
        </p:txBody>
      </p:sp>
    </p:spTree>
    <p:extLst>
      <p:ext uri="{BB962C8B-B14F-4D97-AF65-F5344CB8AC3E}">
        <p14:creationId xmlns:p14="http://schemas.microsoft.com/office/powerpoint/2010/main" val="270814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89EA9C-2DE1-406B-A134-D3A6C42907E2}" type="slidenum">
              <a:rPr lang="en-US" altLang="en-US"/>
              <a:pPr>
                <a:defRPr/>
              </a:pPr>
              <a:t>‹#›</a:t>
            </a:fld>
            <a:endParaRPr lang="en-US" altLang="en-US" dirty="0"/>
          </a:p>
        </p:txBody>
      </p:sp>
    </p:spTree>
    <p:extLst>
      <p:ext uri="{BB962C8B-B14F-4D97-AF65-F5344CB8AC3E}">
        <p14:creationId xmlns:p14="http://schemas.microsoft.com/office/powerpoint/2010/main" val="236924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F903EC-7E3D-425D-8C29-D18E9759BE91}" type="slidenum">
              <a:rPr lang="en-US" altLang="en-US"/>
              <a:pPr>
                <a:defRPr/>
              </a:pPr>
              <a:t>‹#›</a:t>
            </a:fld>
            <a:endParaRPr lang="en-US" altLang="en-US" dirty="0"/>
          </a:p>
        </p:txBody>
      </p:sp>
    </p:spTree>
    <p:extLst>
      <p:ext uri="{BB962C8B-B14F-4D97-AF65-F5344CB8AC3E}">
        <p14:creationId xmlns:p14="http://schemas.microsoft.com/office/powerpoint/2010/main" val="85217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A4BB32-1373-49F0-96AF-4383327FCE55}" type="slidenum">
              <a:rPr lang="en-US" altLang="en-US"/>
              <a:pPr>
                <a:defRPr/>
              </a:pPr>
              <a:t>‹#›</a:t>
            </a:fld>
            <a:endParaRPr lang="en-US" altLang="en-US" dirty="0"/>
          </a:p>
        </p:txBody>
      </p:sp>
    </p:spTree>
    <p:extLst>
      <p:ext uri="{BB962C8B-B14F-4D97-AF65-F5344CB8AC3E}">
        <p14:creationId xmlns:p14="http://schemas.microsoft.com/office/powerpoint/2010/main" val="173180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D8979A-1D71-45C2-9F84-25F7051AE104}" type="slidenum">
              <a:rPr lang="en-US" altLang="en-US"/>
              <a:pPr>
                <a:defRPr/>
              </a:pPr>
              <a:t>‹#›</a:t>
            </a:fld>
            <a:endParaRPr lang="en-US" altLang="en-US" dirty="0"/>
          </a:p>
        </p:txBody>
      </p:sp>
    </p:spTree>
    <p:extLst>
      <p:ext uri="{BB962C8B-B14F-4D97-AF65-F5344CB8AC3E}">
        <p14:creationId xmlns:p14="http://schemas.microsoft.com/office/powerpoint/2010/main" val="177115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wheatfield"/>
          <p:cNvPicPr>
            <a:picLocks noChangeAspect="1" noChangeArrowheads="1"/>
          </p:cNvPicPr>
          <p:nvPr userDrawn="1"/>
        </p:nvPicPr>
        <p:blipFill>
          <a:blip r:embed="rId2">
            <a:extLst>
              <a:ext uri="{28A0092B-C50C-407E-A947-70E740481C1C}">
                <a14:useLocalDpi xmlns:a14="http://schemas.microsoft.com/office/drawing/2010/main" val="0"/>
              </a:ext>
            </a:extLst>
          </a:blip>
          <a:srcRect l="5882" r="5882"/>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altLang="en-US" dirty="0">
              <a:solidFill>
                <a:srgbClr val="FFFFFF"/>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altLang="en-US" dirty="0">
              <a:solidFill>
                <a:srgbClr val="FFFFFF"/>
              </a:solidFill>
            </a:endParaRPr>
          </a:p>
        </p:txBody>
      </p:sp>
      <p:sp>
        <p:nvSpPr>
          <p:cNvPr id="7" name="Rectangle 6"/>
          <p:cNvSpPr>
            <a:spLocks noGrp="1" noChangeArrowheads="1"/>
          </p:cNvSpPr>
          <p:nvPr>
            <p:ph type="sldNum" sz="quarter" idx="12"/>
          </p:nvPr>
        </p:nvSpPr>
        <p:spPr/>
        <p:txBody>
          <a:bodyPr/>
          <a:lstStyle>
            <a:lvl1pPr>
              <a:defRPr smtClean="0"/>
            </a:lvl1pPr>
          </a:lstStyle>
          <a:p>
            <a:pPr>
              <a:defRPr/>
            </a:pPr>
            <a:fld id="{1B88C55A-51C6-4BAE-8AF2-82F3B008C81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50502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CD2A41-84FE-4CA0-9496-FF4E878FC8B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51143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20034F-386B-4F97-88D2-D0AB7EBBE051}"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499784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ADD91D-0F56-49D1-96CB-A4644D4F91E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21991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39090F-FA79-428B-BB83-0CAA36880C8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96941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9D66CD-1947-46AB-AA79-63E52BD8E05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6077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3CD2A41-84FE-4CA0-9496-FF4E878FC8B9}" type="slidenum">
              <a:rPr lang="en-US" altLang="en-US"/>
              <a:pPr>
                <a:defRPr/>
              </a:pPr>
              <a:t>‹#›</a:t>
            </a:fld>
            <a:endParaRPr lang="en-US" altLang="en-US" dirty="0"/>
          </a:p>
        </p:txBody>
      </p:sp>
    </p:spTree>
    <p:extLst>
      <p:ext uri="{BB962C8B-B14F-4D97-AF65-F5344CB8AC3E}">
        <p14:creationId xmlns:p14="http://schemas.microsoft.com/office/powerpoint/2010/main" val="821814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AD56A3-F77C-445F-99A2-F0D31FA3EFC1}"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157697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5580B9-4831-49C2-9098-A172D5D459D8}"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13241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A3253E-05DD-4C24-B767-7FB71FEE4DB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092452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9EA9C-2DE1-406B-A134-D3A6C42907E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077835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F903EC-7E3D-425D-8C29-D18E9759BE91}"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17059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A4BB32-1373-49F0-96AF-4383327FCE55}"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14761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D8979A-1D71-45C2-9F84-25F7051AE10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09336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20034F-386B-4F97-88D2-D0AB7EBBE051}" type="slidenum">
              <a:rPr lang="en-US" altLang="en-US"/>
              <a:pPr>
                <a:defRPr/>
              </a:pPr>
              <a:t>‹#›</a:t>
            </a:fld>
            <a:endParaRPr lang="en-US" altLang="en-US" dirty="0"/>
          </a:p>
        </p:txBody>
      </p:sp>
    </p:spTree>
    <p:extLst>
      <p:ext uri="{BB962C8B-B14F-4D97-AF65-F5344CB8AC3E}">
        <p14:creationId xmlns:p14="http://schemas.microsoft.com/office/powerpoint/2010/main" val="214390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7ADD91D-0F56-49D1-96CB-A4644D4F91EC}" type="slidenum">
              <a:rPr lang="en-US" altLang="en-US"/>
              <a:pPr>
                <a:defRPr/>
              </a:pPr>
              <a:t>‹#›</a:t>
            </a:fld>
            <a:endParaRPr lang="en-US" altLang="en-US" dirty="0"/>
          </a:p>
        </p:txBody>
      </p:sp>
    </p:spTree>
    <p:extLst>
      <p:ext uri="{BB962C8B-B14F-4D97-AF65-F5344CB8AC3E}">
        <p14:creationId xmlns:p14="http://schemas.microsoft.com/office/powerpoint/2010/main" val="406342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839090F-FA79-428B-BB83-0CAA36880C8A}" type="slidenum">
              <a:rPr lang="en-US" altLang="en-US"/>
              <a:pPr>
                <a:defRPr/>
              </a:pPr>
              <a:t>‹#›</a:t>
            </a:fld>
            <a:endParaRPr lang="en-US" altLang="en-US" dirty="0"/>
          </a:p>
        </p:txBody>
      </p:sp>
    </p:spTree>
    <p:extLst>
      <p:ext uri="{BB962C8B-B14F-4D97-AF65-F5344CB8AC3E}">
        <p14:creationId xmlns:p14="http://schemas.microsoft.com/office/powerpoint/2010/main" val="72720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D9D66CD-1947-46AB-AA79-63E52BD8E054}" type="slidenum">
              <a:rPr lang="en-US" altLang="en-US"/>
              <a:pPr>
                <a:defRPr/>
              </a:pPr>
              <a:t>‹#›</a:t>
            </a:fld>
            <a:endParaRPr lang="en-US" altLang="en-US" dirty="0"/>
          </a:p>
        </p:txBody>
      </p:sp>
    </p:spTree>
    <p:extLst>
      <p:ext uri="{BB962C8B-B14F-4D97-AF65-F5344CB8AC3E}">
        <p14:creationId xmlns:p14="http://schemas.microsoft.com/office/powerpoint/2010/main" val="172190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AD56A3-F77C-445F-99A2-F0D31FA3EFC1}" type="slidenum">
              <a:rPr lang="en-US" altLang="en-US"/>
              <a:pPr>
                <a:defRPr/>
              </a:pPr>
              <a:t>‹#›</a:t>
            </a:fld>
            <a:endParaRPr lang="en-US" altLang="en-US" dirty="0"/>
          </a:p>
        </p:txBody>
      </p:sp>
    </p:spTree>
    <p:extLst>
      <p:ext uri="{BB962C8B-B14F-4D97-AF65-F5344CB8AC3E}">
        <p14:creationId xmlns:p14="http://schemas.microsoft.com/office/powerpoint/2010/main" val="152856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5580B9-4831-49C2-9098-A172D5D459D8}" type="slidenum">
              <a:rPr lang="en-US" altLang="en-US"/>
              <a:pPr>
                <a:defRPr/>
              </a:pPr>
              <a:t>‹#›</a:t>
            </a:fld>
            <a:endParaRPr lang="en-US" altLang="en-US" dirty="0"/>
          </a:p>
        </p:txBody>
      </p:sp>
    </p:spTree>
    <p:extLst>
      <p:ext uri="{BB962C8B-B14F-4D97-AF65-F5344CB8AC3E}">
        <p14:creationId xmlns:p14="http://schemas.microsoft.com/office/powerpoint/2010/main" val="83995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FA3253E-05DD-4C24-B767-7FB71FEE4DBB}" type="slidenum">
              <a:rPr lang="en-US" altLang="en-US"/>
              <a:pPr>
                <a:defRPr/>
              </a:pPr>
              <a:t>‹#›</a:t>
            </a:fld>
            <a:endParaRPr lang="en-US" altLang="en-US" dirty="0"/>
          </a:p>
        </p:txBody>
      </p:sp>
    </p:spTree>
    <p:extLst>
      <p:ext uri="{BB962C8B-B14F-4D97-AF65-F5344CB8AC3E}">
        <p14:creationId xmlns:p14="http://schemas.microsoft.com/office/powerpoint/2010/main" val="148893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fields2"/>
          <p:cNvPicPr>
            <a:picLocks noChangeAspect="1" noChangeArrowheads="1"/>
          </p:cNvPicPr>
          <p:nvPr userDrawn="1"/>
        </p:nvPicPr>
        <p:blipFill>
          <a:blip r:embed="rId15">
            <a:extLst>
              <a:ext uri="{28A0092B-C50C-407E-A947-70E740481C1C}">
                <a14:useLocalDpi xmlns:a14="http://schemas.microsoft.com/office/drawing/2010/main" val="0"/>
              </a:ext>
            </a:extLst>
          </a:blip>
          <a:srcRect l="5882" r="5882"/>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E336218-19A8-4B16-A9FC-B42A2578B4B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fields2"/>
          <p:cNvPicPr>
            <a:picLocks noChangeAspect="1" noChangeArrowheads="1"/>
          </p:cNvPicPr>
          <p:nvPr userDrawn="1"/>
        </p:nvPicPr>
        <p:blipFill>
          <a:blip r:embed="rId15">
            <a:extLst>
              <a:ext uri="{28A0092B-C50C-407E-A947-70E740481C1C}">
                <a14:useLocalDpi xmlns:a14="http://schemas.microsoft.com/office/drawing/2010/main" val="0"/>
              </a:ext>
            </a:extLst>
          </a:blip>
          <a:srcRect l="5882" r="5882"/>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dirty="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dirty="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E336218-19A8-4B16-A9FC-B42A2578B4B7}"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5897816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381000"/>
            <a:ext cx="8035044" cy="1470025"/>
          </a:xfrm>
          <a:effectLst>
            <a:glow rad="63500">
              <a:schemeClr val="accent1">
                <a:satMod val="175000"/>
                <a:alpha val="40000"/>
              </a:schemeClr>
            </a:glow>
          </a:effectLst>
        </p:spPr>
        <p:txBody>
          <a:bodyPr/>
          <a:lstStyle/>
          <a:p>
            <a:pPr eaLnBrk="1" hangingPunct="1"/>
            <a:r>
              <a:rPr lang="en-US" sz="6000" b="1" dirty="0" smtClean="0">
                <a:solidFill>
                  <a:schemeClr val="tx1"/>
                </a:solidFill>
                <a:effectLst>
                  <a:outerShdw blurRad="38100" dist="38100" dir="2700000" algn="tl">
                    <a:srgbClr val="000000">
                      <a:alpha val="43137"/>
                    </a:srgbClr>
                  </a:outerShdw>
                </a:effectLst>
                <a:latin typeface="Corbel" panose="020B0503020204020204" pitchFamily="34" charset="0"/>
              </a:rPr>
              <a:t>Farmlands </a:t>
            </a:r>
            <a:r>
              <a:rPr lang="en-US" sz="6000" b="1" dirty="0">
                <a:solidFill>
                  <a:schemeClr val="tx1"/>
                </a:solidFill>
                <a:effectLst>
                  <a:outerShdw blurRad="38100" dist="38100" dir="2700000" algn="tl">
                    <a:srgbClr val="000000">
                      <a:alpha val="43137"/>
                    </a:srgbClr>
                  </a:outerShdw>
                </a:effectLst>
                <a:latin typeface="Corbel" panose="020B0503020204020204" pitchFamily="34" charset="0"/>
              </a:rPr>
              <a:t>Category</a:t>
            </a:r>
            <a:endParaRPr lang="en-US" altLang="en-US" sz="6000" b="1" dirty="0" smtClean="0">
              <a:effectLst>
                <a:outerShdw blurRad="38100" dist="38100" dir="2700000" algn="tl">
                  <a:srgbClr val="000000">
                    <a:alpha val="43137"/>
                  </a:srgbClr>
                </a:outerShdw>
              </a:effectLst>
              <a:latin typeface="Corbel" panose="020B0503020204020204" pitchFamily="34" charset="0"/>
            </a:endParaRPr>
          </a:p>
        </p:txBody>
      </p:sp>
      <p:sp>
        <p:nvSpPr>
          <p:cNvPr id="512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dirty="0"/>
          </a:p>
        </p:txBody>
      </p:sp>
      <p:sp>
        <p:nvSpPr>
          <p:cNvPr id="5124" name="Text Box 22"/>
          <p:cNvSpPr txBox="1">
            <a:spLocks noChangeArrowheads="1"/>
          </p:cNvSpPr>
          <p:nvPr/>
        </p:nvSpPr>
        <p:spPr bwMode="auto">
          <a:xfrm>
            <a:off x="1979712" y="3190360"/>
            <a:ext cx="5004556" cy="1089529"/>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R="0" algn="ctr">
              <a:lnSpc>
                <a:spcPct val="90000"/>
              </a:lnSpc>
            </a:pPr>
            <a:r>
              <a:rPr lang="en-US" sz="3600" b="1" dirty="0" smtClean="0">
                <a:latin typeface="Corbel" panose="020B0503020204020204" pitchFamily="34" charset="0"/>
              </a:rPr>
              <a:t>VLCF Grants Workshop</a:t>
            </a:r>
          </a:p>
          <a:p>
            <a:pPr marR="0" algn="ctr">
              <a:lnSpc>
                <a:spcPct val="90000"/>
              </a:lnSpc>
            </a:pPr>
            <a:r>
              <a:rPr lang="en-US" sz="3600" b="1" smtClean="0">
                <a:latin typeface="Corbel" panose="020B0503020204020204" pitchFamily="34" charset="0"/>
              </a:rPr>
              <a:t>August 8, 2022</a:t>
            </a:r>
            <a:endParaRPr lang="en-US" sz="3600" b="1" dirty="0">
              <a:latin typeface="Corbel" panose="020B0503020204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6632"/>
            <a:ext cx="8229600" cy="900100"/>
          </a:xfrm>
        </p:spPr>
        <p:txBody>
          <a:bodyPr/>
          <a:lstStyle/>
          <a:p>
            <a:pPr eaLnBrk="1" hangingPunct="1"/>
            <a:r>
              <a:rPr lang="en-US" sz="3200" b="1" dirty="0" smtClean="0">
                <a:latin typeface="Corbel" panose="020B0503020204020204" pitchFamily="34" charset="0"/>
              </a:rPr>
              <a:t>Land Use</a:t>
            </a:r>
            <a:br>
              <a:rPr lang="en-US" sz="3200" b="1" dirty="0" smtClean="0">
                <a:latin typeface="Corbel" panose="020B0503020204020204" pitchFamily="34" charset="0"/>
              </a:rPr>
            </a:br>
            <a:r>
              <a:rPr lang="en-US" sz="3200" b="1" dirty="0" smtClean="0">
                <a:latin typeface="Corbel" panose="020B0503020204020204" pitchFamily="34" charset="0"/>
              </a:rPr>
              <a:t>Supported by local policies (4 pts)</a:t>
            </a:r>
            <a:endParaRPr lang="en-US" altLang="en-US" sz="3200" dirty="0" smtClean="0">
              <a:latin typeface="Corbel" panose="020B0503020204020204" pitchFamily="34" charset="0"/>
            </a:endParaRPr>
          </a:p>
        </p:txBody>
      </p:sp>
      <p:sp>
        <p:nvSpPr>
          <p:cNvPr id="7171" name="Rectangle 3"/>
          <p:cNvSpPr>
            <a:spLocks noGrp="1" noChangeArrowheads="1"/>
          </p:cNvSpPr>
          <p:nvPr>
            <p:ph type="body" idx="1"/>
          </p:nvPr>
        </p:nvSpPr>
        <p:spPr>
          <a:xfrm>
            <a:off x="192108" y="1088740"/>
            <a:ext cx="8808384" cy="5112568"/>
          </a:xfrm>
        </p:spPr>
        <p:txBody>
          <a:bodyPr/>
          <a:lstStyle/>
          <a:p>
            <a:pPr marL="0" indent="0" eaLnBrk="1" hangingPunct="1">
              <a:buNone/>
            </a:pPr>
            <a:r>
              <a:rPr lang="en-US" altLang="en-US" sz="2400" dirty="0" smtClean="0">
                <a:latin typeface="Corbel" panose="020B0503020204020204" pitchFamily="34" charset="0"/>
              </a:rPr>
              <a:t>Demonstrated support for farmland protection policies including comprehensive plan, ag zoning, agriculture/</a:t>
            </a:r>
            <a:r>
              <a:rPr lang="en-US" altLang="en-US" sz="2400" dirty="0" err="1" smtClean="0">
                <a:latin typeface="Corbel" panose="020B0503020204020204" pitchFamily="34" charset="0"/>
              </a:rPr>
              <a:t>forestal</a:t>
            </a:r>
            <a:r>
              <a:rPr lang="en-US" altLang="en-US" sz="2400" dirty="0" smtClean="0">
                <a:latin typeface="Corbel" panose="020B0503020204020204" pitchFamily="34" charset="0"/>
              </a:rPr>
              <a:t> districts, and use value taxation</a:t>
            </a:r>
            <a:endParaRPr lang="en-US" altLang="en-US" sz="2400" dirty="0">
              <a:latin typeface="Corbel" panose="020B0503020204020204" pitchFamily="34" charset="0"/>
            </a:endParaRPr>
          </a:p>
          <a:p>
            <a:pPr marL="0" indent="0" eaLnBrk="1" hangingPunct="1">
              <a:buNone/>
            </a:pPr>
            <a:endParaRPr lang="en-US" altLang="en-US" sz="2400" dirty="0">
              <a:latin typeface="Arial" charset="0"/>
              <a:cs typeface="Arial" charset="0"/>
            </a:endParaRPr>
          </a:p>
          <a:p>
            <a:pPr marL="514350" indent="-514350" eaLnBrk="1" hangingPunct="1">
              <a:buFont typeface="+mj-lt"/>
              <a:buAutoNum type="arabicPeriod" startAt="6"/>
            </a:pPr>
            <a:endParaRPr lang="en-US" altLang="en-US" sz="2400" dirty="0">
              <a:latin typeface="Arial" charset="0"/>
            </a:endParaRPr>
          </a:p>
          <a:p>
            <a:pPr marL="514350" indent="-514350" eaLnBrk="1" hangingPunct="1">
              <a:buFont typeface="+mj-lt"/>
              <a:buAutoNum type="arabicPeriod" startAt="6"/>
            </a:pPr>
            <a:endParaRPr lang="en-US" altLang="en-US" sz="2400" dirty="0" smtClean="0">
              <a:latin typeface="Arial" charset="0"/>
            </a:endParaRPr>
          </a:p>
          <a:p>
            <a:pPr marL="514350" indent="-514350" eaLnBrk="1" hangingPunct="1">
              <a:buFont typeface="+mj-lt"/>
              <a:buAutoNum type="arabicPeriod" startAt="6"/>
            </a:pPr>
            <a:endParaRPr lang="en-US" altLang="en-US" sz="2400" dirty="0">
              <a:latin typeface="Arial" charset="0"/>
            </a:endParaRPr>
          </a:p>
          <a:p>
            <a:pPr marL="514350" indent="-514350" eaLnBrk="1" hangingPunct="1">
              <a:buFont typeface="+mj-lt"/>
              <a:buAutoNum type="arabicPeriod" startAt="6"/>
            </a:pPr>
            <a:endParaRPr lang="en-GB" altLang="en-US" sz="2800" dirty="0" smtClean="0"/>
          </a:p>
        </p:txBody>
      </p:sp>
      <p:pic>
        <p:nvPicPr>
          <p:cNvPr id="3" name="Picture 2"/>
          <p:cNvPicPr>
            <a:picLocks noChangeAspect="1"/>
          </p:cNvPicPr>
          <p:nvPr/>
        </p:nvPicPr>
        <p:blipFill>
          <a:blip r:embed="rId3"/>
          <a:stretch>
            <a:fillRect/>
          </a:stretch>
        </p:blipFill>
        <p:spPr>
          <a:xfrm>
            <a:off x="3131840" y="4518647"/>
            <a:ext cx="4480552" cy="2055364"/>
          </a:xfrm>
          <a:prstGeom prst="rect">
            <a:avLst/>
          </a:prstGeom>
          <a:ln>
            <a:noFill/>
          </a:ln>
          <a:effectLst>
            <a:softEdge rad="112500"/>
          </a:effectLst>
        </p:spPr>
      </p:pic>
      <p:pic>
        <p:nvPicPr>
          <p:cNvPr id="2" name="Picture 1"/>
          <p:cNvPicPr>
            <a:picLocks noChangeAspect="1"/>
          </p:cNvPicPr>
          <p:nvPr/>
        </p:nvPicPr>
        <p:blipFill>
          <a:blip r:embed="rId4"/>
          <a:stretch>
            <a:fillRect/>
          </a:stretch>
        </p:blipFill>
        <p:spPr>
          <a:xfrm>
            <a:off x="287524" y="2698743"/>
            <a:ext cx="4565874" cy="2149915"/>
          </a:xfrm>
          <a:prstGeom prst="rect">
            <a:avLst/>
          </a:prstGeom>
          <a:ln>
            <a:noFill/>
          </a:ln>
          <a:effectLst>
            <a:softEdge rad="112500"/>
          </a:effectLst>
        </p:spPr>
      </p:pic>
      <p:sp>
        <p:nvSpPr>
          <p:cNvPr id="6" name="TextBox 5"/>
          <p:cNvSpPr txBox="1"/>
          <p:nvPr/>
        </p:nvSpPr>
        <p:spPr>
          <a:xfrm>
            <a:off x="192108" y="5066784"/>
            <a:ext cx="343983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bg2"/>
                </a:solidFill>
              </a:rPr>
              <a:t>Zoning Map: Agricultural Zoning </a:t>
            </a:r>
            <a:endParaRPr lang="en-US" dirty="0">
              <a:solidFill>
                <a:schemeClr val="bg2"/>
              </a:solidFill>
            </a:endParaRPr>
          </a:p>
        </p:txBody>
      </p:sp>
      <p:sp>
        <p:nvSpPr>
          <p:cNvPr id="7" name="TextBox 6"/>
          <p:cNvSpPr txBox="1"/>
          <p:nvPr/>
        </p:nvSpPr>
        <p:spPr>
          <a:xfrm>
            <a:off x="2915816" y="6443968"/>
            <a:ext cx="44314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bg2"/>
                </a:solidFill>
              </a:rPr>
              <a:t>Future Land Use Map: Rural Preservation </a:t>
            </a:r>
            <a:endParaRPr lang="en-US" dirty="0">
              <a:solidFill>
                <a:schemeClr val="bg2"/>
              </a:solidFill>
            </a:endParaRPr>
          </a:p>
        </p:txBody>
      </p:sp>
      <p:pic>
        <p:nvPicPr>
          <p:cNvPr id="4" name="Picture 3"/>
          <p:cNvPicPr>
            <a:picLocks noChangeAspect="1"/>
          </p:cNvPicPr>
          <p:nvPr/>
        </p:nvPicPr>
        <p:blipFill>
          <a:blip r:embed="rId5"/>
          <a:stretch>
            <a:fillRect/>
          </a:stretch>
        </p:blipFill>
        <p:spPr>
          <a:xfrm>
            <a:off x="4591061" y="2033291"/>
            <a:ext cx="4149109" cy="2695723"/>
          </a:xfrm>
          <a:prstGeom prst="rect">
            <a:avLst/>
          </a:prstGeom>
          <a:ln>
            <a:noFill/>
          </a:ln>
          <a:effectLst>
            <a:softEdge rad="112500"/>
          </a:effectLst>
        </p:spPr>
      </p:pic>
    </p:spTree>
    <p:extLst>
      <p:ext uri="{BB962C8B-B14F-4D97-AF65-F5344CB8AC3E}">
        <p14:creationId xmlns:p14="http://schemas.microsoft.com/office/powerpoint/2010/main" val="2589820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latin typeface="Corbel" panose="020B0503020204020204" pitchFamily="34" charset="0"/>
              </a:rPr>
              <a:t>ConserveVirginia</a:t>
            </a:r>
            <a:r>
              <a:rPr lang="en-US" sz="4000" b="1" dirty="0" smtClean="0">
                <a:latin typeface="Corbel" panose="020B0503020204020204" pitchFamily="34" charset="0"/>
              </a:rPr>
              <a:t/>
            </a:r>
            <a:br>
              <a:rPr lang="en-US" sz="4000" b="1" dirty="0" smtClean="0">
                <a:latin typeface="Corbel" panose="020B0503020204020204" pitchFamily="34" charset="0"/>
              </a:rPr>
            </a:br>
            <a:r>
              <a:rPr lang="en-US" sz="4000" b="1" dirty="0" smtClean="0">
                <a:latin typeface="Corbel" panose="020B0503020204020204" pitchFamily="34" charset="0"/>
              </a:rPr>
              <a:t>Agriculture Layer (20 pts)</a:t>
            </a:r>
            <a:endParaRPr lang="en-US" sz="4000" b="1" dirty="0">
              <a:latin typeface="Corbel" panose="020B0503020204020204" pitchFamily="34" charset="0"/>
            </a:endParaRPr>
          </a:p>
        </p:txBody>
      </p:sp>
      <p:pic>
        <p:nvPicPr>
          <p:cNvPr id="4" name="Content Placeholder 3"/>
          <p:cNvPicPr>
            <a:picLocks noGrp="1" noChangeAspect="1"/>
          </p:cNvPicPr>
          <p:nvPr>
            <p:ph idx="1"/>
          </p:nvPr>
        </p:nvPicPr>
        <p:blipFill>
          <a:blip r:embed="rId2"/>
          <a:stretch>
            <a:fillRect/>
          </a:stretch>
        </p:blipFill>
        <p:spPr>
          <a:xfrm>
            <a:off x="403590" y="1600200"/>
            <a:ext cx="8469402" cy="4565104"/>
          </a:xfrm>
          <a:prstGeom prst="rect">
            <a:avLst/>
          </a:prstGeom>
        </p:spPr>
      </p:pic>
    </p:spTree>
    <p:extLst>
      <p:ext uri="{BB962C8B-B14F-4D97-AF65-F5344CB8AC3E}">
        <p14:creationId xmlns:p14="http://schemas.microsoft.com/office/powerpoint/2010/main" val="413991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381000"/>
            <a:ext cx="7772400" cy="1470025"/>
          </a:xfrm>
        </p:spPr>
        <p:txBody>
          <a:bodyPr/>
          <a:lstStyle/>
          <a:p>
            <a:pPr eaLnBrk="1" hangingPunct="1"/>
            <a:r>
              <a:rPr lang="en-GB" altLang="en-US" sz="9600" b="1" dirty="0" smtClean="0">
                <a:solidFill>
                  <a:srgbClr val="FF0080"/>
                </a:solidFill>
              </a:rPr>
              <a:t>Field</a:t>
            </a:r>
            <a:endParaRPr lang="en-US" altLang="en-US" dirty="0" smtClean="0"/>
          </a:p>
        </p:txBody>
      </p:sp>
      <p:sp>
        <p:nvSpPr>
          <p:cNvPr id="512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dirty="0">
              <a:solidFill>
                <a:srgbClr val="FFFFFF"/>
              </a:solidFill>
            </a:endParaRPr>
          </a:p>
        </p:txBody>
      </p:sp>
      <p:sp>
        <p:nvSpPr>
          <p:cNvPr id="5124" name="Text Box 22"/>
          <p:cNvSpPr txBox="1">
            <a:spLocks noChangeArrowheads="1"/>
          </p:cNvSpPr>
          <p:nvPr/>
        </p:nvSpPr>
        <p:spPr bwMode="auto">
          <a:xfrm>
            <a:off x="2070100" y="3581400"/>
            <a:ext cx="495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dirty="0">
                <a:solidFill>
                  <a:srgbClr val="FFFFFF"/>
                </a:solidFill>
              </a:rPr>
              <a:t>template</a:t>
            </a:r>
            <a:endParaRPr lang="en-US" altLang="en-US" dirty="0">
              <a:solidFill>
                <a:srgbClr val="FFFFFF"/>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1424" y="2388108"/>
            <a:ext cx="3121152" cy="20817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txBox="1">
            <a:spLocks noChangeArrowheads="1"/>
          </p:cNvSpPr>
          <p:nvPr/>
        </p:nvSpPr>
        <p:spPr bwMode="auto">
          <a:xfrm>
            <a:off x="660400" y="457200"/>
            <a:ext cx="7772400" cy="6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fontAlgn="auto">
              <a:spcAft>
                <a:spcPts val="0"/>
              </a:spcAft>
              <a:defRPr/>
            </a:pPr>
            <a:r>
              <a:rPr lang="en-US" sz="4800" dirty="0" smtClean="0">
                <a:solidFill>
                  <a:srgbClr val="004680"/>
                </a:solidFill>
                <a:latin typeface="Corbel" panose="020B0503020204020204" pitchFamily="34" charset="0"/>
              </a:rPr>
              <a:t>   </a:t>
            </a:r>
            <a:r>
              <a:rPr lang="en-US" sz="4800" b="1" dirty="0" smtClean="0">
                <a:solidFill>
                  <a:srgbClr val="004680"/>
                </a:solidFill>
                <a:effectLst>
                  <a:outerShdw blurRad="38100" dist="38100" dir="2700000" algn="tl">
                    <a:srgbClr val="000000">
                      <a:alpha val="43137"/>
                    </a:srgbClr>
                  </a:outerShdw>
                </a:effectLst>
                <a:latin typeface="Corbel" panose="020B0503020204020204" pitchFamily="34" charset="0"/>
              </a:rPr>
              <a:t>Questions?</a:t>
            </a:r>
          </a:p>
        </p:txBody>
      </p:sp>
      <p:sp>
        <p:nvSpPr>
          <p:cNvPr id="12" name="Rectangle 3"/>
          <p:cNvSpPr>
            <a:spLocks noGrp="1" noChangeArrowheads="1"/>
          </p:cNvSpPr>
          <p:nvPr>
            <p:ph type="subTitle" idx="1"/>
          </p:nvPr>
        </p:nvSpPr>
        <p:spPr>
          <a:xfrm>
            <a:off x="172114" y="2743045"/>
            <a:ext cx="8748972" cy="3939716"/>
          </a:xfrm>
        </p:spPr>
        <p:txBody>
          <a:bodyPr/>
          <a:lstStyle/>
          <a:p>
            <a:pPr marR="0">
              <a:lnSpc>
                <a:spcPct val="80000"/>
              </a:lnSpc>
            </a:pPr>
            <a:r>
              <a:rPr lang="en-US" sz="4400" b="1" dirty="0" smtClean="0">
                <a:solidFill>
                  <a:schemeClr val="tx1"/>
                </a:solidFill>
                <a:effectLst>
                  <a:outerShdw blurRad="38100" dist="38100" dir="2700000" algn="tl">
                    <a:srgbClr val="000000">
                      <a:alpha val="43137"/>
                    </a:srgbClr>
                  </a:outerShdw>
                </a:effectLst>
                <a:latin typeface="Corbel" panose="020B0503020204020204" pitchFamily="34" charset="0"/>
              </a:rPr>
              <a:t>Jen Perkins</a:t>
            </a:r>
          </a:p>
          <a:p>
            <a:pPr marR="0">
              <a:lnSpc>
                <a:spcPct val="80000"/>
              </a:lnSpc>
            </a:pPr>
            <a:r>
              <a:rPr lang="en-US" b="1" smtClean="0">
                <a:solidFill>
                  <a:schemeClr val="tx1"/>
                </a:solidFill>
                <a:effectLst>
                  <a:outerShdw blurRad="38100" dist="38100" dir="2700000" algn="tl">
                    <a:srgbClr val="000000">
                      <a:alpha val="43137"/>
                    </a:srgbClr>
                  </a:outerShdw>
                </a:effectLst>
                <a:latin typeface="Corbel" panose="020B0503020204020204" pitchFamily="34" charset="0"/>
              </a:rPr>
              <a:t>Office </a:t>
            </a:r>
            <a:r>
              <a:rPr lang="en-US" b="1" dirty="0" smtClean="0">
                <a:solidFill>
                  <a:schemeClr val="tx1"/>
                </a:solidFill>
                <a:effectLst>
                  <a:outerShdw blurRad="38100" dist="38100" dir="2700000" algn="tl">
                    <a:srgbClr val="000000">
                      <a:alpha val="43137"/>
                    </a:srgbClr>
                  </a:outerShdw>
                </a:effectLst>
                <a:latin typeface="Corbel" panose="020B0503020204020204" pitchFamily="34" charset="0"/>
              </a:rPr>
              <a:t>of Farmland Preservation</a:t>
            </a:r>
          </a:p>
          <a:p>
            <a:pPr marR="0">
              <a:lnSpc>
                <a:spcPct val="80000"/>
              </a:lnSpc>
            </a:pPr>
            <a:r>
              <a:rPr lang="en-US" b="1" dirty="0" smtClean="0">
                <a:effectLst>
                  <a:outerShdw blurRad="38100" dist="38100" dir="2700000" algn="tl">
                    <a:srgbClr val="000000">
                      <a:alpha val="43137"/>
                    </a:srgbClr>
                  </a:outerShdw>
                </a:effectLst>
                <a:latin typeface="Corbel" panose="020B0503020204020204" pitchFamily="34" charset="0"/>
              </a:rPr>
              <a:t>Va. Dept. of Agriculture &amp; Consumer Services</a:t>
            </a:r>
            <a:endParaRPr lang="en-US" b="1" dirty="0" smtClean="0">
              <a:solidFill>
                <a:schemeClr val="tx1"/>
              </a:solidFill>
              <a:effectLst>
                <a:outerShdw blurRad="38100" dist="38100" dir="2700000" algn="tl">
                  <a:srgbClr val="000000">
                    <a:alpha val="43137"/>
                  </a:srgbClr>
                </a:outerShdw>
              </a:effectLst>
              <a:latin typeface="Corbel" panose="020B0503020204020204" pitchFamily="34" charset="0"/>
            </a:endParaRPr>
          </a:p>
          <a:p>
            <a:pPr marR="0">
              <a:lnSpc>
                <a:spcPct val="80000"/>
              </a:lnSpc>
            </a:pPr>
            <a:endParaRPr lang="en-US" b="1" dirty="0" smtClean="0">
              <a:solidFill>
                <a:schemeClr val="tx1"/>
              </a:solidFill>
              <a:effectLst>
                <a:outerShdw blurRad="38100" dist="38100" dir="2700000" algn="tl">
                  <a:srgbClr val="000000">
                    <a:alpha val="43137"/>
                  </a:srgbClr>
                </a:outerShdw>
              </a:effectLst>
              <a:latin typeface="Corbel" panose="020B0503020204020204" pitchFamily="34" charset="0"/>
            </a:endParaRPr>
          </a:p>
          <a:p>
            <a:pPr marR="0">
              <a:lnSpc>
                <a:spcPct val="80000"/>
              </a:lnSpc>
            </a:pPr>
            <a:r>
              <a:rPr lang="en-US" sz="4400" b="1" dirty="0" smtClean="0">
                <a:solidFill>
                  <a:schemeClr val="tx1"/>
                </a:solidFill>
                <a:effectLst>
                  <a:outerShdw blurRad="38100" dist="38100" dir="2700000" algn="tl">
                    <a:srgbClr val="000000">
                      <a:alpha val="43137"/>
                    </a:srgbClr>
                  </a:outerShdw>
                </a:effectLst>
                <a:latin typeface="Corbel" panose="020B0503020204020204" pitchFamily="34" charset="0"/>
              </a:rPr>
              <a:t>(</a:t>
            </a:r>
            <a:r>
              <a:rPr lang="en-US" sz="4400" b="1" dirty="0" smtClean="0">
                <a:effectLst>
                  <a:outerShdw blurRad="38100" dist="38100" dir="2700000" algn="tl">
                    <a:srgbClr val="000000">
                      <a:alpha val="43137"/>
                    </a:srgbClr>
                  </a:outerShdw>
                </a:effectLst>
                <a:latin typeface="Corbel" panose="020B0503020204020204" pitchFamily="34" charset="0"/>
              </a:rPr>
              <a:t>804</a:t>
            </a:r>
            <a:r>
              <a:rPr lang="en-US" sz="4400" b="1" dirty="0" smtClean="0">
                <a:solidFill>
                  <a:schemeClr val="tx1"/>
                </a:solidFill>
                <a:effectLst>
                  <a:outerShdw blurRad="38100" dist="38100" dir="2700000" algn="tl">
                    <a:srgbClr val="000000">
                      <a:alpha val="43137"/>
                    </a:srgbClr>
                  </a:outerShdw>
                </a:effectLst>
                <a:latin typeface="Corbel" panose="020B0503020204020204" pitchFamily="34" charset="0"/>
              </a:rPr>
              <a:t>) 786-1906</a:t>
            </a:r>
          </a:p>
          <a:p>
            <a:pPr marR="0">
              <a:lnSpc>
                <a:spcPct val="80000"/>
              </a:lnSpc>
            </a:pPr>
            <a:r>
              <a:rPr lang="en-US" sz="4000" b="1" dirty="0" smtClean="0">
                <a:solidFill>
                  <a:schemeClr val="tx1"/>
                </a:solidFill>
                <a:effectLst>
                  <a:outerShdw blurRad="38100" dist="38100" dir="2700000" algn="tl">
                    <a:srgbClr val="000000">
                      <a:alpha val="43137"/>
                    </a:srgbClr>
                  </a:outerShdw>
                </a:effectLst>
                <a:latin typeface="Corbel" panose="020B0503020204020204" pitchFamily="34" charset="0"/>
              </a:rPr>
              <a:t>Jennifer.perkins@vdacs.virginia.gov</a:t>
            </a:r>
          </a:p>
          <a:p>
            <a:pPr marR="0" algn="r">
              <a:lnSpc>
                <a:spcPct val="80000"/>
              </a:lnSpc>
            </a:pPr>
            <a:endParaRPr lang="en-US" sz="2400" b="1"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259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9532" y="366930"/>
            <a:ext cx="8543292" cy="720080"/>
          </a:xfrm>
        </p:spPr>
        <p:txBody>
          <a:bodyPr/>
          <a:lstStyle/>
          <a:p>
            <a:pPr eaLnBrk="1" hangingPunct="1"/>
            <a:r>
              <a:rPr lang="en-US" b="1" dirty="0" smtClean="0">
                <a:latin typeface="Corbel" panose="020B0503020204020204" pitchFamily="34" charset="0"/>
              </a:rPr>
              <a:t>Farmlands Criteria</a:t>
            </a:r>
            <a:endParaRPr lang="en-US" altLang="en-US" b="1" dirty="0" smtClean="0">
              <a:latin typeface="Corbel" panose="020B0503020204020204" pitchFamily="34" charset="0"/>
            </a:endParaRPr>
          </a:p>
        </p:txBody>
      </p:sp>
      <p:sp>
        <p:nvSpPr>
          <p:cNvPr id="7171" name="Rectangle 3"/>
          <p:cNvSpPr>
            <a:spLocks noGrp="1" noChangeArrowheads="1"/>
          </p:cNvSpPr>
          <p:nvPr>
            <p:ph type="body" idx="1"/>
          </p:nvPr>
        </p:nvSpPr>
        <p:spPr>
          <a:xfrm>
            <a:off x="332817" y="1232756"/>
            <a:ext cx="8543292" cy="5042290"/>
          </a:xfrm>
        </p:spPr>
        <p:txBody>
          <a:bodyPr/>
          <a:lstStyle/>
          <a:p>
            <a:pPr marL="0" indent="0" algn="ctr">
              <a:buNone/>
              <a:defRPr/>
            </a:pPr>
            <a:r>
              <a:rPr lang="en-US" dirty="0" smtClean="0">
                <a:latin typeface="Corbel" panose="020B0503020204020204" pitchFamily="34" charset="0"/>
              </a:rPr>
              <a:t>Total of 100 points</a:t>
            </a:r>
          </a:p>
          <a:p>
            <a:pPr marL="0" indent="0">
              <a:spcBef>
                <a:spcPts val="2400"/>
              </a:spcBef>
              <a:buNone/>
              <a:defRPr/>
            </a:pPr>
            <a:r>
              <a:rPr lang="en-US" dirty="0" smtClean="0">
                <a:latin typeface="Corbel" panose="020B0503020204020204" pitchFamily="34" charset="0"/>
              </a:rPr>
              <a:t>Category I: Land Evaluation – 40 points</a:t>
            </a:r>
          </a:p>
          <a:p>
            <a:pPr marL="0" indent="0">
              <a:buNone/>
              <a:defRPr/>
            </a:pPr>
            <a:r>
              <a:rPr lang="en-US" dirty="0" smtClean="0">
                <a:latin typeface="Corbel" panose="020B0503020204020204" pitchFamily="34" charset="0"/>
              </a:rPr>
              <a:t>Category II: Land Use – 40 points</a:t>
            </a:r>
          </a:p>
          <a:p>
            <a:pPr marL="0" indent="0">
              <a:buNone/>
              <a:defRPr/>
            </a:pPr>
            <a:r>
              <a:rPr lang="en-US" dirty="0" smtClean="0">
                <a:latin typeface="Corbel" panose="020B0503020204020204" pitchFamily="34" charset="0"/>
              </a:rPr>
              <a:t>Category III: </a:t>
            </a:r>
            <a:r>
              <a:rPr lang="en-US" dirty="0" err="1" smtClean="0">
                <a:latin typeface="Corbel" panose="020B0503020204020204" pitchFamily="34" charset="0"/>
              </a:rPr>
              <a:t>ConserveVirginia</a:t>
            </a:r>
            <a:r>
              <a:rPr lang="en-US" dirty="0" smtClean="0">
                <a:latin typeface="Corbel" panose="020B0503020204020204" pitchFamily="34" charset="0"/>
              </a:rPr>
              <a:t> – 20 points</a:t>
            </a:r>
          </a:p>
          <a:p>
            <a:pPr marL="514350" indent="-514350" eaLnBrk="1" hangingPunct="1">
              <a:buFont typeface="+mj-lt"/>
              <a:buAutoNum type="arabicPeriod"/>
            </a:pPr>
            <a:endParaRPr lang="en-US" altLang="en-US" sz="2400" dirty="0">
              <a:latin typeface="Arial" charset="0"/>
            </a:endParaRPr>
          </a:p>
          <a:p>
            <a:pPr marL="514350" indent="-514350" eaLnBrk="1" hangingPunct="1">
              <a:buFont typeface="+mj-lt"/>
              <a:buAutoNum type="arabicPeriod"/>
            </a:pPr>
            <a:endParaRPr lang="en-GB" altLang="en-US" sz="2800" dirty="0" smtClean="0"/>
          </a:p>
        </p:txBody>
      </p:sp>
    </p:spTree>
    <p:extLst>
      <p:ext uri="{BB962C8B-B14F-4D97-AF65-F5344CB8AC3E}">
        <p14:creationId xmlns:p14="http://schemas.microsoft.com/office/powerpoint/2010/main" val="2291122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Land Evaluation</a:t>
            </a:r>
            <a:br>
              <a:rPr lang="en-US" b="1" dirty="0" smtClean="0">
                <a:latin typeface="Corbel" panose="020B0503020204020204" pitchFamily="34" charset="0"/>
              </a:rPr>
            </a:br>
            <a:r>
              <a:rPr lang="en-US" b="1" dirty="0" smtClean="0">
                <a:latin typeface="Corbel" panose="020B0503020204020204" pitchFamily="34" charset="0"/>
              </a:rPr>
              <a:t>Soils (25 pts)</a:t>
            </a:r>
            <a:endParaRPr lang="en-US" b="1" dirty="0">
              <a:latin typeface="Corbel" panose="020B0503020204020204" pitchFamily="34" charset="0"/>
            </a:endParaRPr>
          </a:p>
        </p:txBody>
      </p:sp>
      <p:sp>
        <p:nvSpPr>
          <p:cNvPr id="3" name="Content Placeholder 2"/>
          <p:cNvSpPr>
            <a:spLocks noGrp="1"/>
          </p:cNvSpPr>
          <p:nvPr>
            <p:ph idx="1"/>
          </p:nvPr>
        </p:nvSpPr>
        <p:spPr>
          <a:xfrm>
            <a:off x="457200" y="1880828"/>
            <a:ext cx="8229600" cy="3419835"/>
          </a:xfrm>
        </p:spPr>
        <p:txBody>
          <a:bodyPr/>
          <a:lstStyle/>
          <a:p>
            <a:r>
              <a:rPr lang="en-US" dirty="0" smtClean="0"/>
              <a:t>Soils should support agricultural uses</a:t>
            </a:r>
          </a:p>
          <a:p>
            <a:r>
              <a:rPr lang="en-US" dirty="0" smtClean="0"/>
              <a:t>More points for prime, unique and statewide importance </a:t>
            </a:r>
          </a:p>
          <a:p>
            <a:endParaRPr lang="en-US" dirty="0" smtClean="0"/>
          </a:p>
          <a:p>
            <a:pPr marL="457200" lvl="1" indent="0">
              <a:buNone/>
            </a:pPr>
            <a:endParaRPr lang="en-US" dirty="0"/>
          </a:p>
        </p:txBody>
      </p:sp>
    </p:spTree>
    <p:extLst>
      <p:ext uri="{BB962C8B-B14F-4D97-AF65-F5344CB8AC3E}">
        <p14:creationId xmlns:p14="http://schemas.microsoft.com/office/powerpoint/2010/main" val="4171493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708" y="9292"/>
            <a:ext cx="9134280" cy="6858001"/>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sp>
        <p:nvSpPr>
          <p:cNvPr id="5" name="TextBox 4"/>
          <p:cNvSpPr txBox="1"/>
          <p:nvPr/>
        </p:nvSpPr>
        <p:spPr>
          <a:xfrm>
            <a:off x="2951820" y="5166484"/>
            <a:ext cx="42484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2"/>
                </a:solidFill>
              </a:rPr>
              <a:t>https://websoilsurvey.sc.egov.usda.gov/</a:t>
            </a:r>
          </a:p>
        </p:txBody>
      </p:sp>
    </p:spTree>
    <p:extLst>
      <p:ext uri="{BB962C8B-B14F-4D97-AF65-F5344CB8AC3E}">
        <p14:creationId xmlns:p14="http://schemas.microsoft.com/office/powerpoint/2010/main" val="153661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6772"/>
            <a:ext cx="8229600" cy="3628455"/>
          </a:xfrm>
        </p:spPr>
        <p:txBody>
          <a:bodyPr/>
          <a:lstStyle/>
          <a:p>
            <a:pPr marL="0" indent="0" algn="ctr">
              <a:spcBef>
                <a:spcPts val="1200"/>
              </a:spcBef>
              <a:buNone/>
            </a:pPr>
            <a:r>
              <a:rPr lang="en-US" dirty="0" smtClean="0">
                <a:latin typeface="Corbel" panose="020B0503020204020204" pitchFamily="34" charset="0"/>
              </a:rPr>
              <a:t>Latest US Census of Agriculture (2017)</a:t>
            </a:r>
          </a:p>
          <a:p>
            <a:pPr marL="0" indent="0" algn="ctr">
              <a:buNone/>
            </a:pPr>
            <a:r>
              <a:rPr lang="en-US" sz="1600" dirty="0">
                <a:latin typeface="Corbel" panose="020B0503020204020204" pitchFamily="34" charset="0"/>
              </a:rPr>
              <a:t>https://</a:t>
            </a:r>
            <a:r>
              <a:rPr lang="en-US" sz="1600" dirty="0" smtClean="0">
                <a:latin typeface="Corbel" panose="020B0503020204020204" pitchFamily="34" charset="0"/>
              </a:rPr>
              <a:t>www.agcensus.usda.gov/Publications/AgCensus/2017/</a:t>
            </a:r>
            <a:endParaRPr lang="en-US" sz="1600" dirty="0">
              <a:latin typeface="Corbel" panose="020B0503020204020204" pitchFamily="34" charset="0"/>
            </a:endParaRPr>
          </a:p>
        </p:txBody>
      </p:sp>
      <p:sp>
        <p:nvSpPr>
          <p:cNvPr id="6" name="Rectangle 2"/>
          <p:cNvSpPr>
            <a:spLocks noGrp="1" noChangeArrowheads="1"/>
          </p:cNvSpPr>
          <p:nvPr>
            <p:ph type="title"/>
          </p:nvPr>
        </p:nvSpPr>
        <p:spPr>
          <a:xfrm>
            <a:off x="457200" y="368660"/>
            <a:ext cx="8229600" cy="720080"/>
          </a:xfrm>
        </p:spPr>
        <p:txBody>
          <a:bodyPr/>
          <a:lstStyle/>
          <a:p>
            <a:pPr eaLnBrk="1" hangingPunct="1"/>
            <a:r>
              <a:rPr lang="en-US" altLang="en-US" b="1" dirty="0" smtClean="0">
                <a:latin typeface="Corbel" panose="020B0503020204020204" pitchFamily="34" charset="0"/>
              </a:rPr>
              <a:t>Land Evaluation</a:t>
            </a:r>
            <a:br>
              <a:rPr lang="en-US" altLang="en-US" b="1" dirty="0" smtClean="0">
                <a:latin typeface="Corbel" panose="020B0503020204020204" pitchFamily="34" charset="0"/>
              </a:rPr>
            </a:br>
            <a:r>
              <a:rPr lang="en-US" altLang="en-US" b="1" dirty="0" smtClean="0">
                <a:latin typeface="Corbel" panose="020B0503020204020204" pitchFamily="34" charset="0"/>
              </a:rPr>
              <a:t>Average Size of Farm (15 pts)</a:t>
            </a:r>
          </a:p>
        </p:txBody>
      </p:sp>
      <p:pic>
        <p:nvPicPr>
          <p:cNvPr id="4" name="Picture 3"/>
          <p:cNvPicPr>
            <a:picLocks noChangeAspect="1"/>
          </p:cNvPicPr>
          <p:nvPr/>
        </p:nvPicPr>
        <p:blipFill>
          <a:blip r:embed="rId3"/>
          <a:stretch>
            <a:fillRect/>
          </a:stretch>
        </p:blipFill>
        <p:spPr>
          <a:xfrm>
            <a:off x="107729" y="2456892"/>
            <a:ext cx="8928542" cy="3672408"/>
          </a:xfrm>
          <a:prstGeom prst="rect">
            <a:avLst/>
          </a:prstGeom>
        </p:spPr>
      </p:pic>
    </p:spTree>
    <p:extLst>
      <p:ext uri="{BB962C8B-B14F-4D97-AF65-F5344CB8AC3E}">
        <p14:creationId xmlns:p14="http://schemas.microsoft.com/office/powerpoint/2010/main" val="245749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15516" y="366930"/>
            <a:ext cx="8928484" cy="720080"/>
          </a:xfrm>
        </p:spPr>
        <p:txBody>
          <a:bodyPr/>
          <a:lstStyle/>
          <a:p>
            <a:pPr eaLnBrk="1" hangingPunct="1"/>
            <a:r>
              <a:rPr lang="en-US" sz="3600" b="1" dirty="0" smtClean="0">
                <a:latin typeface="Corbel" panose="020B0503020204020204" pitchFamily="34" charset="0"/>
              </a:rPr>
              <a:t>Land Use</a:t>
            </a:r>
            <a:br>
              <a:rPr lang="en-US" sz="3600" b="1" dirty="0" smtClean="0">
                <a:latin typeface="Corbel" panose="020B0503020204020204" pitchFamily="34" charset="0"/>
              </a:rPr>
            </a:br>
            <a:r>
              <a:rPr lang="en-US" sz="3600" b="1" dirty="0" smtClean="0">
                <a:latin typeface="Corbel" panose="020B0503020204020204" pitchFamily="34" charset="0"/>
              </a:rPr>
              <a:t>Current and historical use of property (8 pts)</a:t>
            </a:r>
            <a:endParaRPr lang="en-US" altLang="en-US" sz="3600" b="1" dirty="0" smtClean="0">
              <a:latin typeface="Corbel" panose="020B0503020204020204" pitchFamily="34" charset="0"/>
            </a:endParaRPr>
          </a:p>
        </p:txBody>
      </p:sp>
      <p:sp>
        <p:nvSpPr>
          <p:cNvPr id="7" name="TextBox 6"/>
          <p:cNvSpPr txBox="1"/>
          <p:nvPr/>
        </p:nvSpPr>
        <p:spPr>
          <a:xfrm>
            <a:off x="389836" y="6237312"/>
            <a:ext cx="836327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bg2"/>
                </a:solidFill>
              </a:rPr>
              <a:t>http://www.vdacs.virginia.gov/conservation-and-environmental-virginia-century-farms.shtml</a:t>
            </a:r>
          </a:p>
        </p:txBody>
      </p:sp>
      <p:pic>
        <p:nvPicPr>
          <p:cNvPr id="2" name="Picture 1"/>
          <p:cNvPicPr>
            <a:picLocks noChangeAspect="1"/>
          </p:cNvPicPr>
          <p:nvPr/>
        </p:nvPicPr>
        <p:blipFill>
          <a:blip r:embed="rId3"/>
          <a:stretch>
            <a:fillRect/>
          </a:stretch>
        </p:blipFill>
        <p:spPr>
          <a:xfrm>
            <a:off x="755576" y="1311312"/>
            <a:ext cx="4626000" cy="4926000"/>
          </a:xfrm>
          <a:prstGeom prst="rect">
            <a:avLst/>
          </a:prstGeom>
        </p:spPr>
      </p:pic>
      <p:sp>
        <p:nvSpPr>
          <p:cNvPr id="3" name="TextBox 2"/>
          <p:cNvSpPr txBox="1"/>
          <p:nvPr/>
        </p:nvSpPr>
        <p:spPr>
          <a:xfrm>
            <a:off x="5740420" y="2143096"/>
            <a:ext cx="2781184" cy="1631216"/>
          </a:xfrm>
          <a:prstGeom prst="rect">
            <a:avLst/>
          </a:prstGeom>
          <a:noFill/>
        </p:spPr>
        <p:txBody>
          <a:bodyPr wrap="square" rtlCol="0">
            <a:spAutoFit/>
          </a:bodyPr>
          <a:lstStyle/>
          <a:p>
            <a:pPr marL="285750" indent="-285750">
              <a:buFont typeface="+mj-lt"/>
              <a:buAutoNum type="arabicPeriod"/>
            </a:pPr>
            <a:r>
              <a:rPr lang="en-US" sz="2000" b="1" dirty="0" smtClean="0">
                <a:latin typeface="Corbel" panose="020B0503020204020204" pitchFamily="34" charset="0"/>
              </a:rPr>
              <a:t>Is the land currently being farmed?</a:t>
            </a:r>
          </a:p>
          <a:p>
            <a:pPr marL="285750" indent="-285750">
              <a:spcBef>
                <a:spcPts val="2400"/>
              </a:spcBef>
              <a:buFont typeface="+mj-lt"/>
              <a:buAutoNum type="arabicPeriod"/>
            </a:pPr>
            <a:r>
              <a:rPr lang="en-US" sz="2000" b="1" dirty="0" smtClean="0">
                <a:latin typeface="Corbel" panose="020B0503020204020204" pitchFamily="34" charset="0"/>
              </a:rPr>
              <a:t>Is this a Century Farm?</a:t>
            </a:r>
            <a:endParaRPr lang="en-US" sz="2000" dirty="0"/>
          </a:p>
        </p:txBody>
      </p:sp>
    </p:spTree>
    <p:extLst>
      <p:ext uri="{BB962C8B-B14F-4D97-AF65-F5344CB8AC3E}">
        <p14:creationId xmlns:p14="http://schemas.microsoft.com/office/powerpoint/2010/main" val="369609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6" name="Rectangle 2"/>
          <p:cNvSpPr>
            <a:spLocks noGrp="1" noChangeArrowheads="1"/>
          </p:cNvSpPr>
          <p:nvPr>
            <p:ph type="title"/>
          </p:nvPr>
        </p:nvSpPr>
        <p:spPr>
          <a:xfrm>
            <a:off x="215516" y="366930"/>
            <a:ext cx="8928484" cy="720080"/>
          </a:xfrm>
        </p:spPr>
        <p:txBody>
          <a:bodyPr/>
          <a:lstStyle/>
          <a:p>
            <a:pPr eaLnBrk="1" hangingPunct="1"/>
            <a:r>
              <a:rPr lang="en-US" sz="3600" b="1" dirty="0" smtClean="0">
                <a:latin typeface="Corbel" panose="020B0503020204020204" pitchFamily="34" charset="0"/>
              </a:rPr>
              <a:t>Land Use</a:t>
            </a:r>
            <a:br>
              <a:rPr lang="en-US" sz="3600" b="1" dirty="0" smtClean="0">
                <a:latin typeface="Corbel" panose="020B0503020204020204" pitchFamily="34" charset="0"/>
              </a:rPr>
            </a:br>
            <a:r>
              <a:rPr lang="en-US" sz="3600" b="1" dirty="0" smtClean="0">
                <a:latin typeface="Corbel" panose="020B0503020204020204" pitchFamily="34" charset="0"/>
              </a:rPr>
              <a:t>Proximity to other preserved lands (10 pts)</a:t>
            </a:r>
            <a:endParaRPr lang="en-US" altLang="en-US" sz="3600" b="1" dirty="0" smtClean="0">
              <a:latin typeface="Corbel" panose="020B0503020204020204" pitchFamily="34" charset="0"/>
            </a:endParaRPr>
          </a:p>
        </p:txBody>
      </p:sp>
      <p:sp>
        <p:nvSpPr>
          <p:cNvPr id="7" name="TextBox 6"/>
          <p:cNvSpPr txBox="1"/>
          <p:nvPr/>
        </p:nvSpPr>
        <p:spPr>
          <a:xfrm>
            <a:off x="111138" y="6191855"/>
            <a:ext cx="42484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2"/>
                </a:solidFill>
              </a:rPr>
              <a:t>https://vanhde.org/content/map</a:t>
            </a:r>
          </a:p>
        </p:txBody>
      </p:sp>
      <p:pic>
        <p:nvPicPr>
          <p:cNvPr id="5" name="Picture 4"/>
          <p:cNvPicPr>
            <a:picLocks noChangeAspect="1"/>
          </p:cNvPicPr>
          <p:nvPr/>
        </p:nvPicPr>
        <p:blipFill>
          <a:blip r:embed="rId3"/>
          <a:stretch>
            <a:fillRect/>
          </a:stretch>
        </p:blipFill>
        <p:spPr>
          <a:xfrm>
            <a:off x="395746" y="1376772"/>
            <a:ext cx="8352507" cy="4525321"/>
          </a:xfrm>
          <a:prstGeom prst="rect">
            <a:avLst/>
          </a:prstGeom>
        </p:spPr>
      </p:pic>
    </p:spTree>
    <p:extLst>
      <p:ext uri="{BB962C8B-B14F-4D97-AF65-F5344CB8AC3E}">
        <p14:creationId xmlns:p14="http://schemas.microsoft.com/office/powerpoint/2010/main" val="21102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2905" y="260648"/>
            <a:ext cx="8543292" cy="720080"/>
          </a:xfrm>
        </p:spPr>
        <p:txBody>
          <a:bodyPr/>
          <a:lstStyle/>
          <a:p>
            <a:pPr eaLnBrk="1" hangingPunct="1"/>
            <a:r>
              <a:rPr lang="en-US" sz="4000" b="1" dirty="0" smtClean="0">
                <a:latin typeface="Corbel" panose="020B0503020204020204" pitchFamily="34" charset="0"/>
              </a:rPr>
              <a:t>Land Use</a:t>
            </a:r>
            <a:br>
              <a:rPr lang="en-US" sz="4000" b="1" dirty="0" smtClean="0">
                <a:latin typeface="Corbel" panose="020B0503020204020204" pitchFamily="34" charset="0"/>
              </a:rPr>
            </a:br>
            <a:r>
              <a:rPr lang="en-US" sz="4000" b="1" dirty="0" smtClean="0">
                <a:latin typeface="Corbel" panose="020B0503020204020204" pitchFamily="34" charset="0"/>
              </a:rPr>
              <a:t>Vulnerability ranking (8 pts)</a:t>
            </a:r>
            <a:endParaRPr lang="en-US" altLang="en-US" sz="4000" b="1" dirty="0" smtClean="0">
              <a:latin typeface="Corbel" panose="020B0503020204020204" pitchFamily="34" charset="0"/>
            </a:endParaRPr>
          </a:p>
        </p:txBody>
      </p:sp>
      <p:sp>
        <p:nvSpPr>
          <p:cNvPr id="7171" name="Rectangle 3"/>
          <p:cNvSpPr>
            <a:spLocks noGrp="1" noChangeArrowheads="1"/>
          </p:cNvSpPr>
          <p:nvPr>
            <p:ph type="body" idx="1"/>
          </p:nvPr>
        </p:nvSpPr>
        <p:spPr>
          <a:xfrm>
            <a:off x="179512" y="1160748"/>
            <a:ext cx="8820980" cy="4968552"/>
          </a:xfrm>
        </p:spPr>
        <p:txBody>
          <a:bodyPr/>
          <a:lstStyle/>
          <a:p>
            <a:pPr algn="ctr" eaLnBrk="1" hangingPunct="1"/>
            <a:r>
              <a:rPr lang="en-US" altLang="en-US" b="1" dirty="0" smtClean="0">
                <a:solidFill>
                  <a:schemeClr val="bg1"/>
                </a:solidFill>
                <a:latin typeface="Corbel" panose="020B0503020204020204" pitchFamily="34" charset="0"/>
              </a:rPr>
              <a:t>2 points for each ranking from Class II to Class V</a:t>
            </a:r>
            <a:endParaRPr lang="en-US" altLang="en-US" b="1" dirty="0">
              <a:solidFill>
                <a:schemeClr val="bg1"/>
              </a:solidFill>
              <a:latin typeface="Corbel" panose="020B0503020204020204" pitchFamily="34" charset="0"/>
            </a:endParaRPr>
          </a:p>
          <a:p>
            <a:pPr lvl="1" eaLnBrk="1" hangingPunct="1"/>
            <a:r>
              <a:rPr lang="en-US" altLang="en-US" dirty="0" err="1" smtClean="0">
                <a:solidFill>
                  <a:schemeClr val="bg1"/>
                </a:solidFill>
                <a:latin typeface="Corbel" panose="020B0503020204020204" pitchFamily="34" charset="0"/>
              </a:rPr>
              <a:t>ConservationVision</a:t>
            </a:r>
            <a:r>
              <a:rPr lang="en-US" altLang="en-US" dirty="0" smtClean="0">
                <a:solidFill>
                  <a:schemeClr val="bg1"/>
                </a:solidFill>
                <a:latin typeface="Corbel" panose="020B0503020204020204" pitchFamily="34" charset="0"/>
              </a:rPr>
              <a:t> Development Vulnerability Model</a:t>
            </a:r>
          </a:p>
          <a:p>
            <a:pPr lvl="1" eaLnBrk="1" hangingPunct="1"/>
            <a:r>
              <a:rPr lang="en-US" altLang="en-US" dirty="0" smtClean="0">
                <a:solidFill>
                  <a:schemeClr val="bg1"/>
                </a:solidFill>
                <a:latin typeface="Corbel" panose="020B0503020204020204" pitchFamily="34" charset="0"/>
              </a:rPr>
              <a:t>More development pressure  = more points</a:t>
            </a:r>
          </a:p>
          <a:p>
            <a:pPr lvl="1" eaLnBrk="1" hangingPunct="1"/>
            <a:endParaRPr lang="en-US" altLang="en-US" dirty="0" smtClean="0">
              <a:solidFill>
                <a:schemeClr val="bg1"/>
              </a:solidFill>
              <a:latin typeface="Arial" charset="0"/>
            </a:endParaRPr>
          </a:p>
          <a:p>
            <a:pPr lvl="1" eaLnBrk="1" hangingPunct="1"/>
            <a:endParaRPr lang="en-US" altLang="en-US" sz="2400" dirty="0" smtClean="0">
              <a:latin typeface="Arial" charset="0"/>
            </a:endParaRPr>
          </a:p>
          <a:p>
            <a:pPr marL="514350" indent="-514350" eaLnBrk="1" hangingPunct="1">
              <a:buFont typeface="+mj-lt"/>
              <a:buAutoNum type="arabicPeriod"/>
            </a:pPr>
            <a:endParaRPr lang="en-US" altLang="en-US" sz="2400" dirty="0">
              <a:latin typeface="Arial" charset="0"/>
            </a:endParaRPr>
          </a:p>
          <a:p>
            <a:pPr marL="514350" indent="-514350" eaLnBrk="1" hangingPunct="1">
              <a:buFont typeface="+mj-lt"/>
              <a:buAutoNum type="arabicPeriod"/>
            </a:pPr>
            <a:endParaRPr lang="en-GB" altLang="en-US" sz="2800" dirty="0" smtClean="0"/>
          </a:p>
        </p:txBody>
      </p:sp>
      <p:pic>
        <p:nvPicPr>
          <p:cNvPr id="2" name="Picture 1"/>
          <p:cNvPicPr>
            <a:picLocks noChangeAspect="1"/>
          </p:cNvPicPr>
          <p:nvPr/>
        </p:nvPicPr>
        <p:blipFill rotWithShape="1">
          <a:blip r:embed="rId3"/>
          <a:srcRect l="1875" t="19859" r="2500" b="3862"/>
          <a:stretch/>
        </p:blipFill>
        <p:spPr>
          <a:xfrm>
            <a:off x="1097412" y="2839770"/>
            <a:ext cx="6858964" cy="3541557"/>
          </a:xfrm>
          <a:prstGeom prst="rect">
            <a:avLst/>
          </a:prstGeom>
        </p:spPr>
      </p:pic>
      <p:sp>
        <p:nvSpPr>
          <p:cNvPr id="5" name="TextBox 4"/>
          <p:cNvSpPr txBox="1"/>
          <p:nvPr/>
        </p:nvSpPr>
        <p:spPr>
          <a:xfrm>
            <a:off x="2500315" y="6381328"/>
            <a:ext cx="42484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2"/>
                </a:solidFill>
              </a:rPr>
              <a:t>https://vanhde.org/content/map</a:t>
            </a:r>
          </a:p>
        </p:txBody>
      </p:sp>
    </p:spTree>
    <p:extLst>
      <p:ext uri="{BB962C8B-B14F-4D97-AF65-F5344CB8AC3E}">
        <p14:creationId xmlns:p14="http://schemas.microsoft.com/office/powerpoint/2010/main" val="1962100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6632"/>
            <a:ext cx="8229600" cy="900100"/>
          </a:xfrm>
        </p:spPr>
        <p:txBody>
          <a:bodyPr/>
          <a:lstStyle/>
          <a:p>
            <a:pPr eaLnBrk="1" hangingPunct="1"/>
            <a:r>
              <a:rPr lang="en-US" sz="3500" b="1" dirty="0" smtClean="0">
                <a:latin typeface="Corbel" panose="020B0503020204020204" pitchFamily="34" charset="0"/>
              </a:rPr>
              <a:t>Land Use</a:t>
            </a:r>
            <a:br>
              <a:rPr lang="en-US" sz="3500" b="1" dirty="0" smtClean="0">
                <a:latin typeface="Corbel" panose="020B0503020204020204" pitchFamily="34" charset="0"/>
              </a:rPr>
            </a:br>
            <a:r>
              <a:rPr lang="en-US" sz="3500" b="1" dirty="0" smtClean="0">
                <a:latin typeface="Corbel" panose="020B0503020204020204" pitchFamily="34" charset="0"/>
              </a:rPr>
              <a:t>Implementation of farm BMPs (10 pts)</a:t>
            </a:r>
            <a:endParaRPr lang="en-US" altLang="en-US" sz="3500" dirty="0" smtClean="0">
              <a:latin typeface="Corbel" panose="020B0503020204020204" pitchFamily="34" charset="0"/>
            </a:endParaRPr>
          </a:p>
        </p:txBody>
      </p:sp>
      <p:sp>
        <p:nvSpPr>
          <p:cNvPr id="7171" name="Rectangle 3"/>
          <p:cNvSpPr>
            <a:spLocks noGrp="1" noChangeArrowheads="1"/>
          </p:cNvSpPr>
          <p:nvPr>
            <p:ph type="body" idx="1"/>
          </p:nvPr>
        </p:nvSpPr>
        <p:spPr>
          <a:xfrm>
            <a:off x="340390" y="1042864"/>
            <a:ext cx="8624097" cy="1404156"/>
          </a:xfrm>
        </p:spPr>
        <p:txBody>
          <a:bodyPr/>
          <a:lstStyle/>
          <a:p>
            <a:pPr eaLnBrk="1" hangingPunct="1"/>
            <a:r>
              <a:rPr lang="en-US" altLang="en-US" sz="1800" dirty="0" smtClean="0">
                <a:latin typeface="Corbel" panose="020B0503020204020204" pitchFamily="34" charset="0"/>
                <a:cs typeface="Arial" charset="0"/>
              </a:rPr>
              <a:t>Points for both voluntary Best Management Practices and those through a state or federal conservation plan</a:t>
            </a:r>
          </a:p>
          <a:p>
            <a:pPr eaLnBrk="1" hangingPunct="1"/>
            <a:r>
              <a:rPr lang="en-US" altLang="en-US" sz="1800" dirty="0" smtClean="0">
                <a:latin typeface="Corbel" panose="020B0503020204020204" pitchFamily="34" charset="0"/>
                <a:cs typeface="Arial" charset="0"/>
              </a:rPr>
              <a:t>Additional points awarded for land with conservation plans and/or nutrient management plans</a:t>
            </a:r>
            <a:endParaRPr lang="en-US" altLang="en-US" sz="1800" dirty="0">
              <a:latin typeface="Arial" charset="0"/>
              <a:cs typeface="Arial" charset="0"/>
            </a:endParaRPr>
          </a:p>
          <a:p>
            <a:pPr marL="514350" indent="-514350" eaLnBrk="1" hangingPunct="1">
              <a:buFont typeface="+mj-lt"/>
              <a:buAutoNum type="arabicPeriod" startAt="6"/>
            </a:pPr>
            <a:endParaRPr lang="en-US" altLang="en-US" sz="2400" dirty="0">
              <a:latin typeface="Arial" charset="0"/>
            </a:endParaRPr>
          </a:p>
          <a:p>
            <a:pPr marL="514350" indent="-514350" eaLnBrk="1" hangingPunct="1">
              <a:buFont typeface="+mj-lt"/>
              <a:buAutoNum type="arabicPeriod" startAt="6"/>
            </a:pPr>
            <a:endParaRPr lang="en-US" altLang="en-US" sz="2400" dirty="0" smtClean="0">
              <a:latin typeface="Arial" charset="0"/>
            </a:endParaRPr>
          </a:p>
          <a:p>
            <a:pPr marL="514350" indent="-514350" eaLnBrk="1" hangingPunct="1">
              <a:buFont typeface="+mj-lt"/>
              <a:buAutoNum type="arabicPeriod" startAt="6"/>
            </a:pPr>
            <a:endParaRPr lang="en-US" altLang="en-US" sz="2400" dirty="0">
              <a:latin typeface="Arial" charset="0"/>
            </a:endParaRPr>
          </a:p>
          <a:p>
            <a:pPr marL="514350" indent="-514350" eaLnBrk="1" hangingPunct="1">
              <a:buFont typeface="+mj-lt"/>
              <a:buAutoNum type="arabicPeriod" startAt="6"/>
            </a:pPr>
            <a:endParaRPr lang="en-GB" altLang="en-US" sz="2800" dirty="0" smtClean="0"/>
          </a:p>
        </p:txBody>
      </p:sp>
      <p:pic>
        <p:nvPicPr>
          <p:cNvPr id="3" name="Picture 2"/>
          <p:cNvPicPr>
            <a:picLocks noChangeAspect="1"/>
          </p:cNvPicPr>
          <p:nvPr/>
        </p:nvPicPr>
        <p:blipFill rotWithShape="1">
          <a:blip r:embed="rId3"/>
          <a:srcRect b="12950"/>
          <a:stretch/>
        </p:blipFill>
        <p:spPr>
          <a:xfrm>
            <a:off x="1115616" y="2240868"/>
            <a:ext cx="6915690" cy="4548944"/>
          </a:xfrm>
          <a:prstGeom prst="rect">
            <a:avLst/>
          </a:prstGeom>
          <a:ln>
            <a:noFill/>
          </a:ln>
          <a:effectLst>
            <a:softEdge rad="112500"/>
          </a:effectLst>
        </p:spPr>
      </p:pic>
    </p:spTree>
    <p:extLst>
      <p:ext uri="{BB962C8B-B14F-4D97-AF65-F5344CB8AC3E}">
        <p14:creationId xmlns:p14="http://schemas.microsoft.com/office/powerpoint/2010/main" val="3639635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FF"/>
      </a:dk1>
      <a:lt1>
        <a:srgbClr val="FFFFFF"/>
      </a:lt1>
      <a:dk2>
        <a:srgbClr val="004680"/>
      </a:dk2>
      <a:lt2>
        <a:srgbClr val="004080"/>
      </a:lt2>
      <a:accent1>
        <a:srgbClr val="A5801A"/>
      </a:accent1>
      <a:accent2>
        <a:srgbClr val="DCC995"/>
      </a:accent2>
      <a:accent3>
        <a:srgbClr val="FFFFFF"/>
      </a:accent3>
      <a:accent4>
        <a:srgbClr val="DADADA"/>
      </a:accent4>
      <a:accent5>
        <a:srgbClr val="CFC0AB"/>
      </a:accent5>
      <a:accent6>
        <a:srgbClr val="C7B687"/>
      </a:accent6>
      <a:hlink>
        <a:srgbClr val="263428"/>
      </a:hlink>
      <a:folHlink>
        <a:srgbClr val="A8C13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
      <a:dk1>
        <a:srgbClr val="FFFFFF"/>
      </a:dk1>
      <a:lt1>
        <a:srgbClr val="FFFFFF"/>
      </a:lt1>
      <a:dk2>
        <a:srgbClr val="004680"/>
      </a:dk2>
      <a:lt2>
        <a:srgbClr val="004080"/>
      </a:lt2>
      <a:accent1>
        <a:srgbClr val="A5801A"/>
      </a:accent1>
      <a:accent2>
        <a:srgbClr val="DCC995"/>
      </a:accent2>
      <a:accent3>
        <a:srgbClr val="FFFFFF"/>
      </a:accent3>
      <a:accent4>
        <a:srgbClr val="DADADA"/>
      </a:accent4>
      <a:accent5>
        <a:srgbClr val="CFC0AB"/>
      </a:accent5>
      <a:accent6>
        <a:srgbClr val="C7B687"/>
      </a:accent6>
      <a:hlink>
        <a:srgbClr val="263428"/>
      </a:hlink>
      <a:folHlink>
        <a:srgbClr val="A8C13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2004:Templates:Presentations:Designs:Desert</Template>
  <TotalTime>2996</TotalTime>
  <Words>597</Words>
  <Application>Microsoft Office PowerPoint</Application>
  <PresentationFormat>On-screen Show (4:3)</PresentationFormat>
  <Paragraphs>69</Paragraphs>
  <Slides>12</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Corbel</vt:lpstr>
      <vt:lpstr>Default Design</vt:lpstr>
      <vt:lpstr>4_Default Design</vt:lpstr>
      <vt:lpstr>Farmlands Category</vt:lpstr>
      <vt:lpstr>Farmlands Criteria</vt:lpstr>
      <vt:lpstr>Land Evaluation Soils (25 pts)</vt:lpstr>
      <vt:lpstr>PowerPoint Presentation</vt:lpstr>
      <vt:lpstr>Land Evaluation Average Size of Farm (15 pts)</vt:lpstr>
      <vt:lpstr>Land Use Current and historical use of property (8 pts)</vt:lpstr>
      <vt:lpstr>Land Use Proximity to other preserved lands (10 pts)</vt:lpstr>
      <vt:lpstr>Land Use Vulnerability ranking (8 pts)</vt:lpstr>
      <vt:lpstr>Land Use Implementation of farm BMPs (10 pts)</vt:lpstr>
      <vt:lpstr>Land Use Supported by local policies (4 pts)</vt:lpstr>
      <vt:lpstr>ConserveVirginia Agriculture Layer (20 pts)</vt:lpstr>
      <vt:lpstr>Field</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Template</dc:title>
  <dc:creator>Andy Sorrell</dc:creator>
  <cp:lastModifiedBy>Suzan Bulbulkaya</cp:lastModifiedBy>
  <cp:revision>114</cp:revision>
  <dcterms:modified xsi:type="dcterms:W3CDTF">2022-08-10T13:46:25Z</dcterms:modified>
</cp:coreProperties>
</file>